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1" r:id="rId1"/>
    <p:sldMasterId id="2147483648" r:id="rId2"/>
  </p:sldMasterIdLst>
  <p:notesMasterIdLst>
    <p:notesMasterId r:id="rId81"/>
  </p:notesMasterIdLst>
  <p:handoutMasterIdLst>
    <p:handoutMasterId r:id="rId82"/>
  </p:handoutMasterIdLst>
  <p:sldIdLst>
    <p:sldId id="266" r:id="rId3"/>
    <p:sldId id="318" r:id="rId4"/>
    <p:sldId id="321" r:id="rId5"/>
    <p:sldId id="322" r:id="rId6"/>
    <p:sldId id="351" r:id="rId7"/>
    <p:sldId id="334" r:id="rId8"/>
    <p:sldId id="335" r:id="rId9"/>
    <p:sldId id="339" r:id="rId10"/>
    <p:sldId id="350" r:id="rId11"/>
    <p:sldId id="336" r:id="rId12"/>
    <p:sldId id="338" r:id="rId13"/>
    <p:sldId id="325" r:id="rId14"/>
    <p:sldId id="346" r:id="rId15"/>
    <p:sldId id="347" r:id="rId16"/>
    <p:sldId id="326" r:id="rId17"/>
    <p:sldId id="327" r:id="rId18"/>
    <p:sldId id="333" r:id="rId19"/>
    <p:sldId id="331" r:id="rId20"/>
    <p:sldId id="348" r:id="rId21"/>
    <p:sldId id="349" r:id="rId22"/>
    <p:sldId id="341" r:id="rId23"/>
    <p:sldId id="344" r:id="rId24"/>
    <p:sldId id="340" r:id="rId25"/>
    <p:sldId id="328" r:id="rId26"/>
    <p:sldId id="329" r:id="rId27"/>
    <p:sldId id="330" r:id="rId28"/>
    <p:sldId id="352" r:id="rId29"/>
    <p:sldId id="342" r:id="rId30"/>
    <p:sldId id="343" r:id="rId31"/>
    <p:sldId id="332" r:id="rId32"/>
    <p:sldId id="324" r:id="rId33"/>
    <p:sldId id="392" r:id="rId34"/>
    <p:sldId id="353" r:id="rId35"/>
    <p:sldId id="337" r:id="rId36"/>
    <p:sldId id="320" r:id="rId37"/>
    <p:sldId id="323" r:id="rId38"/>
    <p:sldId id="356" r:id="rId39"/>
    <p:sldId id="357" r:id="rId40"/>
    <p:sldId id="362" r:id="rId41"/>
    <p:sldId id="363" r:id="rId42"/>
    <p:sldId id="364" r:id="rId43"/>
    <p:sldId id="354" r:id="rId44"/>
    <p:sldId id="365" r:id="rId45"/>
    <p:sldId id="366" r:id="rId46"/>
    <p:sldId id="359" r:id="rId47"/>
    <p:sldId id="367" r:id="rId48"/>
    <p:sldId id="386" r:id="rId49"/>
    <p:sldId id="368" r:id="rId50"/>
    <p:sldId id="387" r:id="rId51"/>
    <p:sldId id="369" r:id="rId52"/>
    <p:sldId id="388" r:id="rId53"/>
    <p:sldId id="370" r:id="rId54"/>
    <p:sldId id="376" r:id="rId55"/>
    <p:sldId id="377" r:id="rId56"/>
    <p:sldId id="389" r:id="rId57"/>
    <p:sldId id="355" r:id="rId58"/>
    <p:sldId id="374" r:id="rId59"/>
    <p:sldId id="378" r:id="rId60"/>
    <p:sldId id="379" r:id="rId61"/>
    <p:sldId id="371" r:id="rId62"/>
    <p:sldId id="372" r:id="rId63"/>
    <p:sldId id="373" r:id="rId64"/>
    <p:sldId id="393" r:id="rId65"/>
    <p:sldId id="380" r:id="rId66"/>
    <p:sldId id="360" r:id="rId67"/>
    <p:sldId id="394" r:id="rId68"/>
    <p:sldId id="395" r:id="rId69"/>
    <p:sldId id="397" r:id="rId70"/>
    <p:sldId id="358" r:id="rId71"/>
    <p:sldId id="398" r:id="rId72"/>
    <p:sldId id="399" r:id="rId73"/>
    <p:sldId id="429" r:id="rId74"/>
    <p:sldId id="423" r:id="rId75"/>
    <p:sldId id="434" r:id="rId76"/>
    <p:sldId id="430" r:id="rId77"/>
    <p:sldId id="433" r:id="rId78"/>
    <p:sldId id="431" r:id="rId79"/>
    <p:sldId id="432" r:id="rId80"/>
  </p:sldIdLst>
  <p:sldSz cx="9144000" cy="6858000" type="screen4x3"/>
  <p:notesSz cx="6858000" cy="91440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DFD77CF-A6F5-4C30-A333-F0E47D09AC45}">
          <p14:sldIdLst>
            <p14:sldId id="266"/>
            <p14:sldId id="318"/>
          </p14:sldIdLst>
        </p14:section>
        <p14:section name="Überblick" id="{36981666-A6A2-4D3F-99E8-F627680A5419}">
          <p14:sldIdLst>
            <p14:sldId id="321"/>
            <p14:sldId id="322"/>
            <p14:sldId id="351"/>
          </p14:sldIdLst>
        </p14:section>
        <p14:section name="Korrelationen" id="{B04C4B53-901E-4017-93F3-627C6E739047}">
          <p14:sldIdLst>
            <p14:sldId id="334"/>
            <p14:sldId id="335"/>
            <p14:sldId id="339"/>
            <p14:sldId id="350"/>
            <p14:sldId id="336"/>
            <p14:sldId id="338"/>
          </p14:sldIdLst>
        </p14:section>
        <p14:section name="Ausreißerwerte" id="{6DC04546-A91B-40D0-A296-71EE1A629C76}">
          <p14:sldIdLst>
            <p14:sldId id="325"/>
          </p14:sldIdLst>
        </p14:section>
        <p14:section name="Ausreißer zum löschen" id="{B2816EC4-FFEC-45BA-94D6-2367255F1AE0}">
          <p14:sldIdLst>
            <p14:sldId id="346"/>
            <p14:sldId id="347"/>
            <p14:sldId id="326"/>
            <p14:sldId id="327"/>
            <p14:sldId id="333"/>
            <p14:sldId id="331"/>
          </p14:sldIdLst>
        </p14:section>
        <p14:section name="Ausreißer zum abändern" id="{3F3B3748-8550-46B2-8CFE-AA81041FCE35}">
          <p14:sldIdLst>
            <p14:sldId id="348"/>
            <p14:sldId id="349"/>
            <p14:sldId id="341"/>
            <p14:sldId id="344"/>
            <p14:sldId id="340"/>
            <p14:sldId id="328"/>
            <p14:sldId id="329"/>
            <p14:sldId id="330"/>
            <p14:sldId id="352"/>
            <p14:sldId id="342"/>
            <p14:sldId id="343"/>
            <p14:sldId id="332"/>
            <p14:sldId id="324"/>
            <p14:sldId id="392"/>
          </p14:sldIdLst>
        </p14:section>
        <p14:section name="Verteilung" id="{7147089A-DAA7-4810-832A-98D43A8E6524}">
          <p14:sldIdLst>
            <p14:sldId id="353"/>
            <p14:sldId id="337"/>
          </p14:sldIdLst>
        </p14:section>
        <p14:section name="Missing Values" id="{9A1ABB97-355F-4F31-B60D-1936E5C3B232}">
          <p14:sldIdLst>
            <p14:sldId id="320"/>
            <p14:sldId id="323"/>
          </p14:sldIdLst>
        </p14:section>
        <p14:section name="Meilenstein 2" id="{CFE4FA61-587D-C24D-B351-64C4A0D06BBD}">
          <p14:sldIdLst>
            <p14:sldId id="356"/>
            <p14:sldId id="357"/>
            <p14:sldId id="362"/>
            <p14:sldId id="363"/>
            <p14:sldId id="364"/>
            <p14:sldId id="354"/>
          </p14:sldIdLst>
        </p14:section>
        <p14:section name="Erstes Regressionsmodell" id="{79DEE4F0-4058-9642-B616-C3B198089B30}">
          <p14:sldIdLst>
            <p14:sldId id="365"/>
            <p14:sldId id="366"/>
          </p14:sldIdLst>
        </p14:section>
        <p14:section name="Preprocessing" id="{2C81B355-4EF9-8D44-AAD5-94DB289D6112}">
          <p14:sldIdLst>
            <p14:sldId id="359"/>
            <p14:sldId id="367"/>
            <p14:sldId id="386"/>
            <p14:sldId id="368"/>
            <p14:sldId id="387"/>
            <p14:sldId id="369"/>
            <p14:sldId id="388"/>
            <p14:sldId id="370"/>
            <p14:sldId id="376"/>
            <p14:sldId id="377"/>
            <p14:sldId id="389"/>
            <p14:sldId id="355"/>
            <p14:sldId id="374"/>
            <p14:sldId id="378"/>
            <p14:sldId id="379"/>
            <p14:sldId id="371"/>
            <p14:sldId id="372"/>
            <p14:sldId id="373"/>
            <p14:sldId id="393"/>
          </p14:sldIdLst>
        </p14:section>
        <p14:section name="Lineares Regressionsmodell" id="{26367B97-F977-D742-B2C0-E976C92B8994}">
          <p14:sldIdLst>
            <p14:sldId id="380"/>
            <p14:sldId id="360"/>
            <p14:sldId id="394"/>
          </p14:sldIdLst>
        </p14:section>
        <p14:section name="Kommentar zu MS2" id="{D18E00F1-9B36-9C4B-A20D-81DC2045CD04}">
          <p14:sldIdLst>
            <p14:sldId id="395"/>
          </p14:sldIdLst>
        </p14:section>
        <p14:section name="Meilenstein 3" id="{3C519C30-8B9B-AE4F-A5BA-94E325C8B93E}">
          <p14:sldIdLst>
            <p14:sldId id="397"/>
          </p14:sldIdLst>
        </p14:section>
        <p14:section name="Algorithmen" id="{76F3EDC9-B465-FD48-9614-7090252B6FC8}">
          <p14:sldIdLst>
            <p14:sldId id="358"/>
            <p14:sldId id="398"/>
            <p14:sldId id="399"/>
            <p14:sldId id="429"/>
            <p14:sldId id="423"/>
            <p14:sldId id="434"/>
            <p14:sldId id="430"/>
            <p14:sldId id="433"/>
            <p14:sldId id="431"/>
            <p14:sldId id="4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48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34" autoAdjust="0"/>
    <p:restoredTop sz="95755" autoAdjust="0"/>
  </p:normalViewPr>
  <p:slideViewPr>
    <p:cSldViewPr snapToGrid="0">
      <p:cViewPr varScale="1">
        <p:scale>
          <a:sx n="105" d="100"/>
          <a:sy n="105" d="100"/>
        </p:scale>
        <p:origin x="20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BAED58C3-F49F-294D-A88C-011A7767D478}" type="datetime1">
              <a:rPr lang="de-DE" altLang="de-DE"/>
              <a:pPr>
                <a:defRPr/>
              </a:pPr>
              <a:t>29.06.23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8180AABA-0111-8B43-8636-22A0151A453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DD8F119-421F-B344-9D35-9D89A1625D6F}" type="datetime1">
              <a:rPr lang="de-DE" altLang="de-DE"/>
              <a:pPr>
                <a:defRPr/>
              </a:pPr>
              <a:t>29.06.23</a:t>
            </a:fld>
            <a:endParaRPr lang="de-DE" alt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de-DE" alt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altLang="de-DE" noProof="0"/>
              <a:t>Mastertextformat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2F171099-010E-964E-86DB-98B3C244C2B7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71099-010E-964E-86DB-98B3C244C2B7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1442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Residual Plot zeigt die Differenz zwischen den vorhergesehenen Werten und den tatsächlichen Werte.</a:t>
            </a:r>
          </a:p>
          <a:p>
            <a:r>
              <a:rPr lang="de-DE" dirty="0"/>
              <a:t>Durch die Ausreißer (99) in den Testdaten wird das Verhältnis des Residual Plots verfälscht.</a:t>
            </a:r>
          </a:p>
          <a:p>
            <a:r>
              <a:rPr lang="de-DE" dirty="0"/>
              <a:t>Bei den Werten für den Residual Plot handelt es sich um die Quality.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71099-010E-964E-86DB-98B3C244C2B7}" type="slidenum">
              <a:rPr lang="de-DE" altLang="de-DE" smtClean="0"/>
              <a:pPr/>
              <a:t>68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63600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" y="1397000"/>
            <a:ext cx="8711184" cy="4376928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0" y="5130152"/>
            <a:ext cx="8712200" cy="12954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latin typeface="Calibri" charset="0"/>
            </a:endParaRP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4988" y="6033148"/>
            <a:ext cx="8177212" cy="215252"/>
          </a:xfrm>
          <a:prstGeom prst="rect">
            <a:avLst/>
          </a:prstGeom>
        </p:spPr>
        <p:txBody>
          <a:bodyPr wrap="square" lIns="0" tIns="0" rIns="432000" bIns="0" anchor="b" anchorCtr="0"/>
          <a:lstStyle>
            <a:lvl1pPr marL="0" marR="0" indent="0" algn="r" defTabSz="4572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i="0" baseline="0">
                <a:solidFill>
                  <a:schemeClr val="bg1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</a:t>
            </a:r>
            <a:r>
              <a:rPr lang="de-DE" err="1"/>
              <a:t>bearbeiten_Referent</a:t>
            </a:r>
            <a:endParaRPr lang="de-DE"/>
          </a:p>
        </p:txBody>
      </p:sp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533400" y="5365426"/>
            <a:ext cx="8178800" cy="647700"/>
          </a:xfrm>
          <a:prstGeom prst="rect">
            <a:avLst/>
          </a:prstGeom>
        </p:spPr>
        <p:txBody>
          <a:bodyPr wrap="square" lIns="0" tIns="0" rIns="432000" bIns="0" anchor="b" anchorCtr="0">
            <a:noAutofit/>
          </a:bodyPr>
          <a:lstStyle>
            <a:lvl1pPr algn="r" fontAlgn="base">
              <a:defRPr sz="3800" b="1" cap="all" baseline="0">
                <a:solidFill>
                  <a:schemeClr val="bg1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/>
              <a:t>Mastertitelformat</a:t>
            </a:r>
          </a:p>
        </p:txBody>
      </p:sp>
      <p:sp>
        <p:nvSpPr>
          <p:cNvPr id="9" name="Inhaltsplatzhalter 24"/>
          <p:cNvSpPr txBox="1">
            <a:spLocks/>
          </p:cNvSpPr>
          <p:nvPr userDrawn="1"/>
        </p:nvSpPr>
        <p:spPr>
          <a:xfrm>
            <a:off x="7556699" y="6410312"/>
            <a:ext cx="1541581" cy="235274"/>
          </a:xfrm>
          <a:prstGeom prst="rect">
            <a:avLst/>
          </a:prstGeom>
        </p:spPr>
        <p:txBody>
          <a:bodyPr lIns="0" tIns="0" rIns="0" bIns="0" anchor="b" anchorCtr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marR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de-DE" altLang="de-DE" sz="800" b="0" baseline="0">
                <a:solidFill>
                  <a:srgbClr val="3F48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www.hdm-stuttgart.de</a:t>
            </a:r>
          </a:p>
        </p:txBody>
      </p:sp>
    </p:spTree>
    <p:extLst>
      <p:ext uri="{BB962C8B-B14F-4D97-AF65-F5344CB8AC3E}">
        <p14:creationId xmlns:p14="http://schemas.microsoft.com/office/powerpoint/2010/main" val="204961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4281" y="1296000"/>
            <a:ext cx="8275438" cy="513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0284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Bild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275" y="1066664"/>
            <a:ext cx="2084400" cy="117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224" y="216000"/>
            <a:ext cx="1082976" cy="97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7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744" userDrawn="1">
          <p15:clr>
            <a:srgbClr val="F26B43"/>
          </p15:clr>
        </p15:guide>
        <p15:guide id="6" pos="266" userDrawn="1">
          <p15:clr>
            <a:srgbClr val="F26B43"/>
          </p15:clr>
        </p15:guide>
        <p15:guide id="7" pos="5488" userDrawn="1">
          <p15:clr>
            <a:srgbClr val="F26B43"/>
          </p15:clr>
        </p15:guide>
        <p15:guide id="8" orient="horz" pos="4183" userDrawn="1">
          <p15:clr>
            <a:srgbClr val="F26B43"/>
          </p15:clr>
        </p15:guide>
        <p15:guide id="9" orient="horz" pos="4044" userDrawn="1">
          <p15:clr>
            <a:srgbClr val="F26B43"/>
          </p15:clr>
        </p15:guide>
        <p15:guide id="10" orient="horz" pos="3227" userDrawn="1">
          <p15:clr>
            <a:srgbClr val="F26B43"/>
          </p15:clr>
        </p15:guide>
        <p15:guide id="11" orient="horz" pos="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2000" y="216000"/>
            <a:ext cx="8229600" cy="723799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de-DE" altLang="de-DE"/>
              <a:t>Titelformat bearbeiten</a:t>
            </a:r>
          </a:p>
        </p:txBody>
      </p:sp>
      <p:sp>
        <p:nvSpPr>
          <p:cNvPr id="205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32000" y="1295999"/>
            <a:ext cx="8275438" cy="51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3" name="Foliennummernplatzhalter 5"/>
          <p:cNvSpPr txBox="1">
            <a:spLocks/>
          </p:cNvSpPr>
          <p:nvPr userDrawn="1"/>
        </p:nvSpPr>
        <p:spPr>
          <a:xfrm>
            <a:off x="8001000" y="6111875"/>
            <a:ext cx="685800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endParaRPr lang="de-DE" altLang="de-DE" sz="1000" b="1">
              <a:latin typeface="Verdana" charset="0"/>
            </a:endParaRPr>
          </a:p>
        </p:txBody>
      </p:sp>
      <p:sp>
        <p:nvSpPr>
          <p:cNvPr id="20" name="Foliennummernplatzhalter 5"/>
          <p:cNvSpPr txBox="1">
            <a:spLocks/>
          </p:cNvSpPr>
          <p:nvPr userDrawn="1"/>
        </p:nvSpPr>
        <p:spPr>
          <a:xfrm>
            <a:off x="8027988" y="6301583"/>
            <a:ext cx="6858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r" eaLnBrk="1" hangingPunct="1"/>
            <a:fld id="{760CDB91-CD92-7542-B27F-EBE4A994DAED}" type="slidenum">
              <a:rPr lang="de-DE" altLang="de-DE" sz="900" b="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 eaLnBrk="1" hangingPunct="1"/>
              <a:t>‹Nr.›</a:t>
            </a:fld>
            <a:endParaRPr lang="de-DE" altLang="de-DE" sz="900" b="0" baseline="0">
              <a:solidFill>
                <a:schemeClr val="tx2"/>
              </a:solidFill>
              <a:latin typeface="HdM Frutiger Next Pro Light" panose="020B03030402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Inhaltsplatzhalter 24"/>
          <p:cNvSpPr txBox="1">
            <a:spLocks/>
          </p:cNvSpPr>
          <p:nvPr userDrawn="1"/>
        </p:nvSpPr>
        <p:spPr>
          <a:xfrm>
            <a:off x="431999" y="6477000"/>
            <a:ext cx="8281789" cy="189708"/>
          </a:xfrm>
          <a:prstGeom prst="rect">
            <a:avLst/>
          </a:prstGeom>
        </p:spPr>
        <p:txBody>
          <a:bodyPr lIns="0" tIns="0" rIns="0" bIns="0" anchor="b" anchorCtr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marR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de-DE" altLang="de-DE" sz="900" b="0" baseline="0" dirty="0">
                <a:solidFill>
                  <a:srgbClr val="3F4847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Meilenstein 4		</a:t>
            </a:r>
            <a:endParaRPr lang="de-DE" altLang="de-DE" sz="900" b="0" baseline="0" dirty="0">
              <a:solidFill>
                <a:srgbClr val="3F484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Bild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438" y="216001"/>
            <a:ext cx="720000" cy="64621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457200" rtl="0" eaLnBrk="0" fontAlgn="b" hangingPunct="0">
        <a:lnSpc>
          <a:spcPts val="3000"/>
        </a:lnSpc>
        <a:spcBef>
          <a:spcPct val="0"/>
        </a:spcBef>
        <a:spcAft>
          <a:spcPct val="0"/>
        </a:spcAft>
        <a:defRPr sz="2800" b="1" kern="1200" cap="none" baseline="0">
          <a:solidFill>
            <a:schemeClr val="tx2"/>
          </a:solidFill>
          <a:latin typeface="HdM Frutiger Next Pro Light" panose="020B0303040204020203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charset="0"/>
          <a:ea typeface="MS PGothic" pitchFamily="34" charset="-128"/>
          <a:cs typeface="Verdana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charset="0"/>
          <a:ea typeface="MS PGothic" pitchFamily="34" charset="-128"/>
          <a:cs typeface="Verdana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charset="0"/>
          <a:ea typeface="MS PGothic" pitchFamily="34" charset="-128"/>
          <a:cs typeface="Verdana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charset="0"/>
          <a:ea typeface="MS PGothic" pitchFamily="34" charset="-128"/>
          <a:cs typeface="Verdana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charset="0"/>
          <a:ea typeface="ＭＳ Ｐゴシック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charset="0"/>
          <a:ea typeface="ＭＳ Ｐゴシック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charset="0"/>
          <a:ea typeface="ＭＳ Ｐゴシック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charset="0"/>
          <a:ea typeface="ＭＳ Ｐゴシック" charset="-128"/>
        </a:defRPr>
      </a:lvl9pPr>
    </p:titleStyle>
    <p:bodyStyle>
      <a:lvl1pPr marL="306000" indent="-306000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›"/>
        <a:defRPr sz="2800" kern="1200" baseline="0">
          <a:solidFill>
            <a:schemeClr val="tx2"/>
          </a:solidFill>
          <a:latin typeface="HdM Frutiger Next Pro Light" panose="020B0303040204020203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›"/>
        <a:defRPr sz="2800" kern="1200" baseline="0">
          <a:solidFill>
            <a:schemeClr val="tx2"/>
          </a:solidFill>
          <a:latin typeface="HdM Frutiger Next Pro Light" panose="020B0303040204020203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›"/>
        <a:defRPr sz="2400" kern="1200" baseline="0">
          <a:solidFill>
            <a:schemeClr val="tx2"/>
          </a:solidFill>
          <a:latin typeface="HdM Frutiger Next Pro Light" panose="020B0303040204020203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›"/>
        <a:defRPr sz="2000" kern="1200" baseline="0">
          <a:solidFill>
            <a:schemeClr val="tx2"/>
          </a:solidFill>
          <a:latin typeface="HdM Frutiger Next Pro Light" panose="020B0303040204020203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›"/>
        <a:defRPr sz="2000" kern="1200" baseline="0">
          <a:solidFill>
            <a:schemeClr val="tx2"/>
          </a:solidFill>
          <a:latin typeface="HdM Frutiger Next Pro Light" panose="020B0303040204020203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138">
          <p15:clr>
            <a:srgbClr val="F26B43"/>
          </p15:clr>
        </p15:guide>
        <p15:guide id="4" pos="5485">
          <p15:clr>
            <a:srgbClr val="F26B43"/>
          </p15:clr>
        </p15:guide>
        <p15:guide id="5" orient="horz" pos="542">
          <p15:clr>
            <a:srgbClr val="F26B43"/>
          </p15:clr>
        </p15:guide>
        <p15:guide id="7" orient="horz" pos="4183">
          <p15:clr>
            <a:srgbClr val="F26B43"/>
          </p15:clr>
        </p15:guide>
        <p15:guide id="8" orient="horz" pos="4049">
          <p15:clr>
            <a:srgbClr val="F26B43"/>
          </p15:clr>
        </p15:guide>
        <p15:guide id="9" pos="271">
          <p15:clr>
            <a:srgbClr val="F26B43"/>
          </p15:clr>
        </p15:guide>
        <p15:guide id="10" orient="horz" pos="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de-DE" dirty="0"/>
              <a:t>Data Science – Gruppe 1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533400" y="5302363"/>
            <a:ext cx="8178800" cy="647700"/>
          </a:xfrm>
        </p:spPr>
        <p:txBody>
          <a:bodyPr/>
          <a:lstStyle/>
          <a:p>
            <a:pPr algn="l"/>
            <a:r>
              <a:rPr lang="de-DE" sz="3200" dirty="0"/>
              <a:t>MS4 – Revision</a:t>
            </a:r>
            <a:endParaRPr lang="de-DE" sz="3200" dirty="0">
              <a:latin typeface="HdM Frutiger Next Pro Light" panose="020B0303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08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BBE54CB-D544-0B0B-D685-8FCB6C377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Korrelation: „</a:t>
            </a:r>
            <a:r>
              <a:rPr lang="de-DE" dirty="0" err="1"/>
              <a:t>calcium</a:t>
            </a:r>
            <a:r>
              <a:rPr lang="de-DE" dirty="0"/>
              <a:t>“ und „ </a:t>
            </a:r>
            <a:r>
              <a:rPr lang="de-DE" dirty="0" err="1"/>
              <a:t>minerals</a:t>
            </a:r>
            <a:r>
              <a:rPr lang="de-DE" dirty="0"/>
              <a:t>“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4050370-BD86-EDFF-ED8E-1001DE60C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906" y="3270250"/>
            <a:ext cx="4338188" cy="32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1966B91A-ECB2-B471-8BC4-9509530CC363}"/>
              </a:ext>
            </a:extLst>
          </p:cNvPr>
          <p:cNvSpPr txBox="1">
            <a:spLocks/>
          </p:cNvSpPr>
          <p:nvPr/>
        </p:nvSpPr>
        <p:spPr bwMode="auto">
          <a:xfrm>
            <a:off x="434281" y="1296000"/>
            <a:ext cx="8275438" cy="133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06000" indent="-3060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4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Korrelationskoeffizient bei ca. 0,93</a:t>
            </a:r>
          </a:p>
          <a:p>
            <a:r>
              <a:rPr lang="de-DE" sz="2000" dirty="0"/>
              <a:t>1. </a:t>
            </a:r>
            <a:r>
              <a:rPr lang="de-DE" sz="2000" dirty="0" err="1"/>
              <a:t>Scatterdiagramm</a:t>
            </a:r>
            <a:r>
              <a:rPr lang="de-DE" sz="2000" dirty="0"/>
              <a:t> zeigt alle Werte</a:t>
            </a:r>
          </a:p>
          <a:p>
            <a:r>
              <a:rPr lang="de-DE" sz="2000" dirty="0"/>
              <a:t>Lineare, starke, positive Korrelation</a:t>
            </a:r>
          </a:p>
          <a:p>
            <a:r>
              <a:rPr lang="de-DE" sz="2000" dirty="0"/>
              <a:t>Calcium ist ein Mineral</a:t>
            </a:r>
          </a:p>
          <a:p>
            <a:r>
              <a:rPr lang="de-DE" sz="2000" dirty="0"/>
              <a:t>Handlungsempfehlung: Löschen von Calcium</a:t>
            </a:r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94711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BBE54CB-D544-0B0B-D685-8FCB6C377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Korrelation: „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sulfur</a:t>
            </a:r>
            <a:r>
              <a:rPr lang="de-DE" dirty="0"/>
              <a:t> </a:t>
            </a:r>
            <a:r>
              <a:rPr lang="de-DE" dirty="0" err="1"/>
              <a:t>dioxide</a:t>
            </a:r>
            <a:r>
              <a:rPr lang="de-DE" dirty="0"/>
              <a:t>“ und „ total </a:t>
            </a:r>
            <a:r>
              <a:rPr lang="de-DE" dirty="0" err="1"/>
              <a:t>sulfur</a:t>
            </a:r>
            <a:r>
              <a:rPr lang="de-DE" dirty="0"/>
              <a:t> </a:t>
            </a:r>
            <a:r>
              <a:rPr lang="de-DE" dirty="0" err="1"/>
              <a:t>dioxide</a:t>
            </a:r>
            <a:r>
              <a:rPr lang="de-DE" dirty="0"/>
              <a:t>“ </a:t>
            </a:r>
          </a:p>
        </p:txBody>
      </p:sp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1966B91A-ECB2-B471-8BC4-9509530CC363}"/>
              </a:ext>
            </a:extLst>
          </p:cNvPr>
          <p:cNvSpPr txBox="1">
            <a:spLocks/>
          </p:cNvSpPr>
          <p:nvPr/>
        </p:nvSpPr>
        <p:spPr bwMode="auto">
          <a:xfrm>
            <a:off x="434281" y="1296000"/>
            <a:ext cx="8275438" cy="133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06000" indent="-3060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4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Korrelationskoeffizient bei ca. 0,62</a:t>
            </a:r>
          </a:p>
          <a:p>
            <a:r>
              <a:rPr lang="de-DE" sz="2000" dirty="0"/>
              <a:t>1. </a:t>
            </a:r>
            <a:r>
              <a:rPr lang="de-DE" sz="2000" dirty="0" err="1"/>
              <a:t>Scatterdiagramm</a:t>
            </a:r>
            <a:r>
              <a:rPr lang="de-DE" sz="2000" dirty="0"/>
              <a:t> zeigt alle Werte</a:t>
            </a:r>
          </a:p>
          <a:p>
            <a:r>
              <a:rPr lang="de-DE" sz="2000" dirty="0"/>
              <a:t>2. </a:t>
            </a:r>
            <a:r>
              <a:rPr lang="de-DE" sz="2000" dirty="0" err="1"/>
              <a:t>Scatterdiagramm</a:t>
            </a:r>
            <a:r>
              <a:rPr lang="de-DE" sz="2000" dirty="0"/>
              <a:t> zeigt eine Stichprobe von n = 500</a:t>
            </a:r>
          </a:p>
          <a:p>
            <a:r>
              <a:rPr lang="de-DE" sz="2000" dirty="0"/>
              <a:t>Lineare, schwache, positive Korrelation</a:t>
            </a:r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83D417A-6E26-2D19-4C81-582044F94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04" y="3037394"/>
            <a:ext cx="4023994" cy="298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2BC0D2D-4AD6-1D19-4203-DF8EDCB06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98" y="2871437"/>
            <a:ext cx="4447221" cy="331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06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E1BA12-DC66-2858-2C68-7BA15EF2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99066"/>
            <a:ext cx="8229600" cy="723799"/>
          </a:xfrm>
        </p:spPr>
        <p:txBody>
          <a:bodyPr/>
          <a:lstStyle/>
          <a:p>
            <a:r>
              <a:rPr lang="de-DE" dirty="0" err="1"/>
              <a:t>Ausreißerwerte</a:t>
            </a:r>
            <a:r>
              <a:rPr lang="de-DE" dirty="0"/>
              <a:t> - Übersicht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7A09D3EF-0F2D-46B7-9029-7E0AE33C1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546389"/>
              </p:ext>
            </p:extLst>
          </p:nvPr>
        </p:nvGraphicFramePr>
        <p:xfrm>
          <a:off x="2875005" y="1320713"/>
          <a:ext cx="3393990" cy="4572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96995">
                  <a:extLst>
                    <a:ext uri="{9D8B030D-6E8A-4147-A177-3AD203B41FA5}">
                      <a16:colId xmlns:a16="http://schemas.microsoft.com/office/drawing/2014/main" val="3622287205"/>
                    </a:ext>
                  </a:extLst>
                </a:gridCol>
                <a:gridCol w="1696995">
                  <a:extLst>
                    <a:ext uri="{9D8B030D-6E8A-4147-A177-3AD203B41FA5}">
                      <a16:colId xmlns:a16="http://schemas.microsoft.com/office/drawing/2014/main" val="3164998881"/>
                    </a:ext>
                  </a:extLst>
                </a:gridCol>
              </a:tblGrid>
              <a:tr h="289181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/>
                        <a:t>Outliers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55733"/>
                  </a:ext>
                </a:extLst>
              </a:tr>
              <a:tr h="289181">
                <a:tc>
                  <a:txBody>
                    <a:bodyPr/>
                    <a:lstStyle/>
                    <a:p>
                      <a:r>
                        <a:rPr lang="de-DE" sz="1400" dirty="0"/>
                        <a:t>Fixed </a:t>
                      </a:r>
                      <a:r>
                        <a:rPr lang="de-DE" sz="1400" dirty="0" err="1"/>
                        <a:t>acidity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721389"/>
                  </a:ext>
                </a:extLst>
              </a:tr>
              <a:tr h="289181">
                <a:tc>
                  <a:txBody>
                    <a:bodyPr/>
                    <a:lstStyle/>
                    <a:p>
                      <a:r>
                        <a:rPr lang="de-DE" sz="1400" dirty="0"/>
                        <a:t>Volatile </a:t>
                      </a:r>
                      <a:r>
                        <a:rPr lang="de-DE" sz="1400" dirty="0" err="1"/>
                        <a:t>acidity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794727"/>
                  </a:ext>
                </a:extLst>
              </a:tr>
              <a:tr h="289181">
                <a:tc>
                  <a:txBody>
                    <a:bodyPr/>
                    <a:lstStyle/>
                    <a:p>
                      <a:r>
                        <a:rPr lang="de-DE" sz="1400" dirty="0" err="1"/>
                        <a:t>citric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acid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559342"/>
                  </a:ext>
                </a:extLst>
              </a:tr>
              <a:tr h="289181">
                <a:tc>
                  <a:txBody>
                    <a:bodyPr/>
                    <a:lstStyle/>
                    <a:p>
                      <a:r>
                        <a:rPr lang="de-DE" sz="1400" dirty="0"/>
                        <a:t>Residual </a:t>
                      </a:r>
                      <a:r>
                        <a:rPr lang="de-DE" sz="1400" dirty="0" err="1"/>
                        <a:t>sugar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05946"/>
                  </a:ext>
                </a:extLst>
              </a:tr>
              <a:tr h="289181">
                <a:tc>
                  <a:txBody>
                    <a:bodyPr/>
                    <a:lstStyle/>
                    <a:p>
                      <a:r>
                        <a:rPr lang="de-DE" sz="1400" dirty="0" err="1"/>
                        <a:t>Flavanoids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145406"/>
                  </a:ext>
                </a:extLst>
              </a:tr>
              <a:tr h="289181">
                <a:tc>
                  <a:txBody>
                    <a:bodyPr/>
                    <a:lstStyle/>
                    <a:p>
                      <a:r>
                        <a:rPr lang="de-DE" sz="1400" dirty="0"/>
                        <a:t>Minerals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665678"/>
                  </a:ext>
                </a:extLst>
              </a:tr>
              <a:tr h="289181">
                <a:tc>
                  <a:txBody>
                    <a:bodyPr/>
                    <a:lstStyle/>
                    <a:p>
                      <a:r>
                        <a:rPr lang="de-DE" sz="1400" dirty="0"/>
                        <a:t>Calcium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242763"/>
                  </a:ext>
                </a:extLst>
              </a:tr>
              <a:tr h="289181">
                <a:tc>
                  <a:txBody>
                    <a:bodyPr/>
                    <a:lstStyle/>
                    <a:p>
                      <a:r>
                        <a:rPr lang="de-DE" sz="1400" dirty="0" err="1"/>
                        <a:t>Chlorides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067335"/>
                  </a:ext>
                </a:extLst>
              </a:tr>
              <a:tr h="289181">
                <a:tc>
                  <a:txBody>
                    <a:bodyPr/>
                    <a:lstStyle/>
                    <a:p>
                      <a:r>
                        <a:rPr lang="de-DE" sz="1400" dirty="0"/>
                        <a:t>Free </a:t>
                      </a:r>
                      <a:r>
                        <a:rPr lang="de-DE" sz="1400" dirty="0" err="1"/>
                        <a:t>sulfur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dioxide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058381"/>
                  </a:ext>
                </a:extLst>
              </a:tr>
              <a:tr h="289181">
                <a:tc>
                  <a:txBody>
                    <a:bodyPr/>
                    <a:lstStyle/>
                    <a:p>
                      <a:r>
                        <a:rPr lang="de-DE" sz="1400" dirty="0"/>
                        <a:t>Total </a:t>
                      </a:r>
                      <a:r>
                        <a:rPr lang="de-DE" sz="1400" dirty="0" err="1"/>
                        <a:t>sulfur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dioxide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736151"/>
                  </a:ext>
                </a:extLst>
              </a:tr>
              <a:tr h="289181">
                <a:tc>
                  <a:txBody>
                    <a:bodyPr/>
                    <a:lstStyle/>
                    <a:p>
                      <a:r>
                        <a:rPr lang="de-DE" sz="1400" dirty="0"/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267774"/>
                  </a:ext>
                </a:extLst>
              </a:tr>
              <a:tr h="289181">
                <a:tc>
                  <a:txBody>
                    <a:bodyPr/>
                    <a:lstStyle/>
                    <a:p>
                      <a:r>
                        <a:rPr lang="de-DE" sz="1400" dirty="0"/>
                        <a:t>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628232"/>
                  </a:ext>
                </a:extLst>
              </a:tr>
              <a:tr h="289181">
                <a:tc>
                  <a:txBody>
                    <a:bodyPr/>
                    <a:lstStyle/>
                    <a:p>
                      <a:r>
                        <a:rPr lang="de-DE" sz="1400" dirty="0" err="1"/>
                        <a:t>Sulphates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80988"/>
                  </a:ext>
                </a:extLst>
              </a:tr>
              <a:tr h="289181">
                <a:tc>
                  <a:txBody>
                    <a:bodyPr/>
                    <a:lstStyle/>
                    <a:p>
                      <a:r>
                        <a:rPr lang="de-DE" sz="1400" dirty="0"/>
                        <a:t>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651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74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CF9DF00-C5A9-CAC2-3A68-86D3E5FE1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err="1"/>
              <a:t>Ausreißerwerte</a:t>
            </a:r>
            <a:r>
              <a:rPr lang="de-DE" sz="2400" dirty="0"/>
              <a:t> sind bei „volatile </a:t>
            </a:r>
            <a:r>
              <a:rPr lang="de-DE" sz="2400" dirty="0" err="1"/>
              <a:t>acidity</a:t>
            </a:r>
            <a:r>
              <a:rPr lang="de-DE" sz="2400" dirty="0"/>
              <a:t>“, „</a:t>
            </a:r>
            <a:r>
              <a:rPr lang="de-DE" sz="2400" dirty="0" err="1"/>
              <a:t>critic</a:t>
            </a:r>
            <a:r>
              <a:rPr lang="de-DE" sz="2400" dirty="0"/>
              <a:t> </a:t>
            </a:r>
            <a:r>
              <a:rPr lang="de-DE" sz="2400" dirty="0" err="1"/>
              <a:t>acid</a:t>
            </a:r>
            <a:r>
              <a:rPr lang="de-DE" sz="2400" dirty="0"/>
              <a:t>“ und „</a:t>
            </a:r>
            <a:r>
              <a:rPr lang="de-DE" sz="2400" dirty="0" err="1"/>
              <a:t>sulphates</a:t>
            </a:r>
            <a:r>
              <a:rPr lang="de-DE" sz="2400" dirty="0"/>
              <a:t>“ zu finden.</a:t>
            </a:r>
          </a:p>
          <a:p>
            <a:r>
              <a:rPr lang="de-DE" sz="2400" dirty="0"/>
              <a:t>Alle diese Merkmale besitzen keine nennenswerte Korrelation mit dem Label und oder mit einem anderen Merkmal</a:t>
            </a:r>
          </a:p>
          <a:p>
            <a:r>
              <a:rPr lang="de-DE" sz="2400" dirty="0"/>
              <a:t>Handlungsempfehlung: Löschen dieser Merkmale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7E9E32A-FEEA-B6E3-C014-A98155800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Ausreißerwerte</a:t>
            </a:r>
            <a:r>
              <a:rPr lang="de-DE" dirty="0"/>
              <a:t> – Merkmale löschen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4CCEE58-22A5-4C7E-577C-9A99E0E12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9027"/>
              </p:ext>
            </p:extLst>
          </p:nvPr>
        </p:nvGraphicFramePr>
        <p:xfrm>
          <a:off x="1489683" y="4170406"/>
          <a:ext cx="6114234" cy="1524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9156">
                  <a:extLst>
                    <a:ext uri="{9D8B030D-6E8A-4147-A177-3AD203B41FA5}">
                      <a16:colId xmlns:a16="http://schemas.microsoft.com/office/drawing/2014/main" val="3622287205"/>
                    </a:ext>
                  </a:extLst>
                </a:gridCol>
                <a:gridCol w="1433823">
                  <a:extLst>
                    <a:ext uri="{9D8B030D-6E8A-4147-A177-3AD203B41FA5}">
                      <a16:colId xmlns:a16="http://schemas.microsoft.com/office/drawing/2014/main" val="3164998881"/>
                    </a:ext>
                  </a:extLst>
                </a:gridCol>
                <a:gridCol w="2841255">
                  <a:extLst>
                    <a:ext uri="{9D8B030D-6E8A-4147-A177-3AD203B41FA5}">
                      <a16:colId xmlns:a16="http://schemas.microsoft.com/office/drawing/2014/main" val="1576707492"/>
                    </a:ext>
                  </a:extLst>
                </a:gridCol>
              </a:tblGrid>
              <a:tr h="289181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/>
                        <a:t>Outliers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Korrelationskoeffizient zu „</a:t>
                      </a:r>
                      <a:r>
                        <a:rPr lang="de-DE" sz="1400" dirty="0" err="1"/>
                        <a:t>quality</a:t>
                      </a:r>
                      <a:r>
                        <a:rPr lang="de-DE" sz="1400" dirty="0"/>
                        <a:t>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55733"/>
                  </a:ext>
                </a:extLst>
              </a:tr>
              <a:tr h="298468">
                <a:tc>
                  <a:txBody>
                    <a:bodyPr/>
                    <a:lstStyle/>
                    <a:p>
                      <a:r>
                        <a:rPr lang="de-DE" sz="1400" dirty="0"/>
                        <a:t>Volatile </a:t>
                      </a:r>
                      <a:r>
                        <a:rPr lang="de-DE" sz="1400" dirty="0" err="1"/>
                        <a:t>acidity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-0,011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794727"/>
                  </a:ext>
                </a:extLst>
              </a:tr>
              <a:tr h="289181">
                <a:tc>
                  <a:txBody>
                    <a:bodyPr/>
                    <a:lstStyle/>
                    <a:p>
                      <a:r>
                        <a:rPr lang="de-DE" sz="1400" dirty="0" err="1"/>
                        <a:t>citric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acid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0,016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559342"/>
                  </a:ext>
                </a:extLst>
              </a:tr>
              <a:tr h="289181">
                <a:tc>
                  <a:txBody>
                    <a:bodyPr/>
                    <a:lstStyle/>
                    <a:p>
                      <a:r>
                        <a:rPr lang="de-DE" sz="1400" dirty="0" err="1"/>
                        <a:t>Sulphates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0,025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80988"/>
                  </a:ext>
                </a:extLst>
              </a:tr>
              <a:tr h="289181">
                <a:tc>
                  <a:txBody>
                    <a:bodyPr/>
                    <a:lstStyle/>
                    <a:p>
                      <a:r>
                        <a:rPr lang="de-DE" sz="1400" dirty="0" err="1"/>
                        <a:t>chlorides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-0,036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81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26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CFAA35B-289F-8E4A-79FF-268F3896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Ausreißerwerte</a:t>
            </a:r>
            <a:r>
              <a:rPr lang="de-DE" dirty="0"/>
              <a:t> – Merkmale löschen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69BA6581-4A5E-7CD0-64D1-BEFD05A9F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"/>
          <a:stretch/>
        </p:blipFill>
        <p:spPr bwMode="auto">
          <a:xfrm>
            <a:off x="856762" y="1207293"/>
            <a:ext cx="3184545" cy="237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96D5B-980A-2A7B-18E9-CC3E99BB1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8"/>
          <a:stretch/>
        </p:blipFill>
        <p:spPr bwMode="auto">
          <a:xfrm>
            <a:off x="5206998" y="1207293"/>
            <a:ext cx="3242787" cy="2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DA3EE28-DEDA-1C1F-A701-A31ECA739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62" y="3698333"/>
            <a:ext cx="3176870" cy="238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F3DA4AA-B135-5C1F-73E6-DCD29AA39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998" y="3698333"/>
            <a:ext cx="3242787" cy="239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06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DDD94D7-2720-EE87-74FE-659E92141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Viele Werte außerhalb vom Boxplot</a:t>
            </a:r>
          </a:p>
          <a:p>
            <a:r>
              <a:rPr lang="de-DE" sz="2000" dirty="0">
                <a:sym typeface="Wingdings" panose="05000000000000000000" pitchFamily="2" charset="2"/>
              </a:rPr>
              <a:t> Nach Berechnungen der </a:t>
            </a:r>
            <a:r>
              <a:rPr lang="de-DE" sz="2000" dirty="0" err="1">
                <a:sym typeface="Wingdings" panose="05000000000000000000" pitchFamily="2" charset="2"/>
              </a:rPr>
              <a:t>Ausreißungswertgrenzen</a:t>
            </a:r>
            <a:r>
              <a:rPr lang="de-DE" sz="2000" dirty="0">
                <a:sym typeface="Wingdings" panose="05000000000000000000" pitchFamily="2" charset="2"/>
              </a:rPr>
              <a:t> fanden wir heraus, dass insgesamt 81 </a:t>
            </a:r>
            <a:r>
              <a:rPr lang="de-DE" sz="2000" dirty="0" err="1">
                <a:sym typeface="Wingdings" panose="05000000000000000000" pitchFamily="2" charset="2"/>
              </a:rPr>
              <a:t>Ausreißerwerte</a:t>
            </a:r>
            <a:r>
              <a:rPr lang="de-DE" sz="2000" dirty="0">
                <a:sym typeface="Wingdings" panose="05000000000000000000" pitchFamily="2" charset="2"/>
              </a:rPr>
              <a:t> in diesem Merkmal enthalten sind</a:t>
            </a:r>
          </a:p>
          <a:p>
            <a:r>
              <a:rPr lang="de-DE" sz="2000" dirty="0"/>
              <a:t>Korrelationskoeffizient zu „</a:t>
            </a:r>
            <a:r>
              <a:rPr lang="de-DE" sz="2000" dirty="0" err="1"/>
              <a:t>quality</a:t>
            </a:r>
            <a:r>
              <a:rPr lang="de-DE" sz="2000" dirty="0"/>
              <a:t>“: ca. -0,011</a:t>
            </a:r>
          </a:p>
          <a:p>
            <a:r>
              <a:rPr lang="de-DE" sz="2000" dirty="0"/>
              <a:t>Bedingt durch diese geringe Korrelation zum Label aber auch zu anderen Merkmalen, empfehlen wir dieses Merkmal aus dem Dataframe zu entfernen</a:t>
            </a:r>
            <a:endParaRPr lang="de-DE" sz="20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E8B8AD2-3CB2-10C4-AC98-67F43E01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Auffälligkeit: „volatile </a:t>
            </a:r>
            <a:r>
              <a:rPr lang="de-DE" dirty="0" err="1"/>
              <a:t>acidity</a:t>
            </a:r>
            <a:r>
              <a:rPr lang="de-DE" dirty="0"/>
              <a:t>“</a:t>
            </a: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45C3F3D4-D5EF-D466-2BF4-57344E63E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" y="3766310"/>
            <a:ext cx="4769556" cy="265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868C9319-D960-B417-01E0-1B2D6F87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556" y="3832578"/>
            <a:ext cx="3707883" cy="278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23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DDD94D7-2720-EE87-74FE-659E92141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Viele Werte außerhalb vom Boxplot</a:t>
            </a:r>
          </a:p>
          <a:p>
            <a:r>
              <a:rPr lang="de-DE" sz="2000" dirty="0">
                <a:sym typeface="Wingdings" panose="05000000000000000000" pitchFamily="2" charset="2"/>
              </a:rPr>
              <a:t> Nach Berechnungen der </a:t>
            </a:r>
            <a:r>
              <a:rPr lang="de-DE" sz="2000" dirty="0" err="1">
                <a:sym typeface="Wingdings" panose="05000000000000000000" pitchFamily="2" charset="2"/>
              </a:rPr>
              <a:t>Ausreißungswertgrenzen</a:t>
            </a:r>
            <a:r>
              <a:rPr lang="de-DE" sz="2000" dirty="0">
                <a:sym typeface="Wingdings" panose="05000000000000000000" pitchFamily="2" charset="2"/>
              </a:rPr>
              <a:t> fanden wir heraus, dass insgesamt 85 </a:t>
            </a:r>
            <a:r>
              <a:rPr lang="de-DE" sz="2000" dirty="0" err="1">
                <a:sym typeface="Wingdings" panose="05000000000000000000" pitchFamily="2" charset="2"/>
              </a:rPr>
              <a:t>Ausreißerwerte</a:t>
            </a:r>
            <a:r>
              <a:rPr lang="de-DE" sz="2000" dirty="0">
                <a:sym typeface="Wingdings" panose="05000000000000000000" pitchFamily="2" charset="2"/>
              </a:rPr>
              <a:t> in diesem Merkmal enthalten sind</a:t>
            </a:r>
          </a:p>
          <a:p>
            <a:r>
              <a:rPr lang="de-DE" sz="2000" dirty="0"/>
              <a:t>Korrelationskoeffizient zu „</a:t>
            </a:r>
            <a:r>
              <a:rPr lang="de-DE" sz="2000" dirty="0" err="1"/>
              <a:t>quality</a:t>
            </a:r>
            <a:r>
              <a:rPr lang="de-DE" sz="2000" dirty="0"/>
              <a:t>“: ca. 0,016</a:t>
            </a:r>
          </a:p>
          <a:p>
            <a:r>
              <a:rPr lang="de-DE" sz="2000" dirty="0"/>
              <a:t>Bedingt durch diese geringe Korrelation zum Label aber auch zu anderen Merkmalen, empfehlen wir dieses Merkmal aus dem Dataframe zu entfernen</a:t>
            </a:r>
            <a:endParaRPr lang="de-DE" sz="20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de-DE" sz="2000" dirty="0">
              <a:sym typeface="Wingdings" panose="05000000000000000000" pitchFamily="2" charset="2"/>
            </a:endParaRPr>
          </a:p>
          <a:p>
            <a:endParaRPr lang="de-DE" b="1" dirty="0">
              <a:solidFill>
                <a:srgbClr val="FF0000"/>
              </a:solidFill>
            </a:endParaRP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E8B8AD2-3CB2-10C4-AC98-67F43E01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Auffälligkeit: „</a:t>
            </a:r>
            <a:r>
              <a:rPr lang="de-DE" dirty="0" err="1"/>
              <a:t>citric</a:t>
            </a:r>
            <a:r>
              <a:rPr lang="de-DE" dirty="0"/>
              <a:t> </a:t>
            </a:r>
            <a:r>
              <a:rPr lang="de-DE" dirty="0" err="1"/>
              <a:t>acid</a:t>
            </a:r>
            <a:r>
              <a:rPr lang="de-DE" dirty="0"/>
              <a:t>“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CEECF74-F03C-299A-F27E-E4076F20D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78894"/>
            <a:ext cx="5040181" cy="294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E477C737-0669-E8B6-5CC6-3BBD76F4C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676" y="3565388"/>
            <a:ext cx="3751613" cy="277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40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DDD94D7-2720-EE87-74FE-659E92141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Viele Werte außerhalb vom Boxplot</a:t>
            </a:r>
          </a:p>
          <a:p>
            <a:r>
              <a:rPr lang="de-DE" sz="2000" dirty="0">
                <a:sym typeface="Wingdings" panose="05000000000000000000" pitchFamily="2" charset="2"/>
              </a:rPr>
              <a:t> Nach Berechnungen der </a:t>
            </a:r>
            <a:r>
              <a:rPr lang="de-DE" sz="2000" dirty="0" err="1">
                <a:sym typeface="Wingdings" panose="05000000000000000000" pitchFamily="2" charset="2"/>
              </a:rPr>
              <a:t>Ausreißungswertgrenzen</a:t>
            </a:r>
            <a:r>
              <a:rPr lang="de-DE" sz="2000" dirty="0">
                <a:sym typeface="Wingdings" panose="05000000000000000000" pitchFamily="2" charset="2"/>
              </a:rPr>
              <a:t> fanden wir heraus, dass insgesamt 48 </a:t>
            </a:r>
            <a:r>
              <a:rPr lang="de-DE" sz="2000" dirty="0" err="1">
                <a:sym typeface="Wingdings" panose="05000000000000000000" pitchFamily="2" charset="2"/>
              </a:rPr>
              <a:t>Ausreißerwerte</a:t>
            </a:r>
            <a:r>
              <a:rPr lang="de-DE" sz="2000" dirty="0">
                <a:sym typeface="Wingdings" panose="05000000000000000000" pitchFamily="2" charset="2"/>
              </a:rPr>
              <a:t> in diesem Merkmal enthalten sind</a:t>
            </a:r>
          </a:p>
          <a:p>
            <a:r>
              <a:rPr lang="de-DE" sz="2000" dirty="0"/>
              <a:t>Korrelationskoeffizient zu „</a:t>
            </a:r>
            <a:r>
              <a:rPr lang="de-DE" sz="2000" dirty="0" err="1"/>
              <a:t>quality</a:t>
            </a:r>
            <a:r>
              <a:rPr lang="de-DE" sz="2000" dirty="0"/>
              <a:t>“: ca. 0,025</a:t>
            </a:r>
          </a:p>
          <a:p>
            <a:r>
              <a:rPr lang="de-DE" sz="2000" dirty="0"/>
              <a:t>Bedingt durch diese geringe Korrelation zum Label aber auch zu anderen Merkmalen, empfehlen wir dieses Merkmal aus dem Dataframe zu entfernen</a:t>
            </a:r>
            <a:endParaRPr lang="de-DE" sz="20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de-DE" sz="2000" dirty="0">
              <a:sym typeface="Wingdings" panose="05000000000000000000" pitchFamily="2" charset="2"/>
            </a:endParaRPr>
          </a:p>
          <a:p>
            <a:endParaRPr lang="de-DE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E8B8AD2-3CB2-10C4-AC98-67F43E01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Auffälligkeit: „</a:t>
            </a:r>
            <a:r>
              <a:rPr lang="de-DE" dirty="0" err="1"/>
              <a:t>sulphates</a:t>
            </a:r>
            <a:r>
              <a:rPr lang="de-DE" dirty="0"/>
              <a:t>“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2C7DA2F-7FE9-E8F4-BB21-5E836F5C0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" y="3285367"/>
            <a:ext cx="5130800" cy="304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DC23C3B5-6753-6336-6461-66063F65C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602" y="3532293"/>
            <a:ext cx="3558117" cy="266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8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DDD94D7-2720-EE87-74FE-659E92141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Viele Werte außerhalb vom Boxplot</a:t>
            </a:r>
          </a:p>
          <a:p>
            <a:r>
              <a:rPr lang="de-DE" sz="2000" dirty="0">
                <a:sym typeface="Wingdings" panose="05000000000000000000" pitchFamily="2" charset="2"/>
              </a:rPr>
              <a:t> Nach Berechnungen der </a:t>
            </a:r>
            <a:r>
              <a:rPr lang="de-DE" sz="2000" dirty="0" err="1">
                <a:sym typeface="Wingdings" panose="05000000000000000000" pitchFamily="2" charset="2"/>
              </a:rPr>
              <a:t>Ausreißungswertgrenzen</a:t>
            </a:r>
            <a:r>
              <a:rPr lang="de-DE" sz="2000" dirty="0">
                <a:sym typeface="Wingdings" panose="05000000000000000000" pitchFamily="2" charset="2"/>
              </a:rPr>
              <a:t> fanden wir heraus, dass insgesamt 102 </a:t>
            </a:r>
            <a:r>
              <a:rPr lang="de-DE" sz="2000" dirty="0" err="1">
                <a:sym typeface="Wingdings" panose="05000000000000000000" pitchFamily="2" charset="2"/>
              </a:rPr>
              <a:t>Ausreißerwerte</a:t>
            </a:r>
            <a:r>
              <a:rPr lang="de-DE" sz="2000" dirty="0">
                <a:sym typeface="Wingdings" panose="05000000000000000000" pitchFamily="2" charset="2"/>
              </a:rPr>
              <a:t> in diesem Merkmal enthalten sind</a:t>
            </a:r>
          </a:p>
          <a:p>
            <a:r>
              <a:rPr lang="de-DE" sz="2000" dirty="0"/>
              <a:t>Korrelationskoeffizient zu „</a:t>
            </a:r>
            <a:r>
              <a:rPr lang="de-DE" sz="2000" dirty="0" err="1"/>
              <a:t>quality</a:t>
            </a:r>
            <a:r>
              <a:rPr lang="de-DE" sz="2000" dirty="0"/>
              <a:t>“: ca. -0,036</a:t>
            </a:r>
          </a:p>
          <a:p>
            <a:r>
              <a:rPr lang="de-DE" sz="2000" dirty="0"/>
              <a:t>Bedingt durch diese geringe Korrelation zum Label aber auch zu anderen Merkmalen, empfehlen wir dieses Merkmal aus dem Dataframe zu entfernen</a:t>
            </a:r>
            <a:endParaRPr lang="de-DE" sz="20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de-DE" sz="2000" dirty="0">
              <a:sym typeface="Wingdings" panose="05000000000000000000" pitchFamily="2" charset="2"/>
            </a:endParaRPr>
          </a:p>
          <a:p>
            <a:endParaRPr lang="de-DE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E8B8AD2-3CB2-10C4-AC98-67F43E01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Auffälligkeit: „</a:t>
            </a:r>
            <a:r>
              <a:rPr lang="de-DE" dirty="0" err="1"/>
              <a:t>chlorides</a:t>
            </a:r>
            <a:r>
              <a:rPr lang="de-DE" dirty="0"/>
              <a:t>“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19FAA93-B03D-3B2C-0E47-A94797C9C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1794"/>
            <a:ext cx="4696178" cy="280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20B64F02-D040-51C6-F68E-6F755B367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98990"/>
            <a:ext cx="4101688" cy="30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65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B6B598E-B2A3-9BCB-F8CB-61850652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Alle dieser Merkmale weißen eine niedrige Korrelation mit dem Label auf</a:t>
            </a:r>
          </a:p>
          <a:p>
            <a:r>
              <a:rPr lang="de-DE" sz="2000" dirty="0"/>
              <a:t>Allerdings weißen Sie meistens Korrelationen mit anderen Merkmalen auf</a:t>
            </a:r>
          </a:p>
          <a:p>
            <a:r>
              <a:rPr lang="de-DE" sz="2000" dirty="0"/>
              <a:t>Merkmale sollten also verändert werden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1726D9B-9F68-04FD-829A-8252F60C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Ausreißerwerte</a:t>
            </a:r>
            <a:r>
              <a:rPr lang="de-DE" dirty="0"/>
              <a:t> – Merkmale verändern 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3CF147DD-EA45-B47E-2E46-50F62A6FB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541018"/>
              </p:ext>
            </p:extLst>
          </p:nvPr>
        </p:nvGraphicFramePr>
        <p:xfrm>
          <a:off x="1918386" y="2346960"/>
          <a:ext cx="5307227" cy="4206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2426">
                  <a:extLst>
                    <a:ext uri="{9D8B030D-6E8A-4147-A177-3AD203B41FA5}">
                      <a16:colId xmlns:a16="http://schemas.microsoft.com/office/drawing/2014/main" val="3622287205"/>
                    </a:ext>
                  </a:extLst>
                </a:gridCol>
                <a:gridCol w="840260">
                  <a:extLst>
                    <a:ext uri="{9D8B030D-6E8A-4147-A177-3AD203B41FA5}">
                      <a16:colId xmlns:a16="http://schemas.microsoft.com/office/drawing/2014/main" val="3164998881"/>
                    </a:ext>
                  </a:extLst>
                </a:gridCol>
                <a:gridCol w="3274541">
                  <a:extLst>
                    <a:ext uri="{9D8B030D-6E8A-4147-A177-3AD203B41FA5}">
                      <a16:colId xmlns:a16="http://schemas.microsoft.com/office/drawing/2014/main" val="2189571213"/>
                    </a:ext>
                  </a:extLst>
                </a:gridCol>
              </a:tblGrid>
              <a:tr h="289181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/>
                        <a:t>Outliers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Korrelationskoeffizient zu „</a:t>
                      </a:r>
                      <a:r>
                        <a:rPr lang="de-DE" sz="1400" dirty="0" err="1"/>
                        <a:t>quality</a:t>
                      </a:r>
                      <a:r>
                        <a:rPr lang="de-DE" sz="1400" dirty="0"/>
                        <a:t>“</a:t>
                      </a:r>
                    </a:p>
                    <a:p>
                      <a:pPr algn="ctr"/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55733"/>
                  </a:ext>
                </a:extLst>
              </a:tr>
              <a:tr h="289181">
                <a:tc>
                  <a:txBody>
                    <a:bodyPr/>
                    <a:lstStyle/>
                    <a:p>
                      <a:r>
                        <a:rPr lang="de-DE" sz="1400" dirty="0"/>
                        <a:t>Fixed </a:t>
                      </a:r>
                      <a:r>
                        <a:rPr lang="de-DE" sz="1400" dirty="0" err="1"/>
                        <a:t>acidity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0,016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721389"/>
                  </a:ext>
                </a:extLst>
              </a:tr>
              <a:tr h="289181">
                <a:tc>
                  <a:txBody>
                    <a:bodyPr/>
                    <a:lstStyle/>
                    <a:p>
                      <a:r>
                        <a:rPr lang="de-DE" sz="1400" dirty="0"/>
                        <a:t>Residual </a:t>
                      </a:r>
                      <a:r>
                        <a:rPr lang="de-DE" sz="1400" dirty="0" err="1"/>
                        <a:t>sugar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-0,016</a:t>
                      </a:r>
                    </a:p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05946"/>
                  </a:ext>
                </a:extLst>
              </a:tr>
              <a:tr h="289181">
                <a:tc>
                  <a:txBody>
                    <a:bodyPr/>
                    <a:lstStyle/>
                    <a:p>
                      <a:r>
                        <a:rPr lang="de-DE" sz="1400" dirty="0" err="1"/>
                        <a:t>Flavanoids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-0,036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145406"/>
                  </a:ext>
                </a:extLst>
              </a:tr>
              <a:tr h="289181">
                <a:tc>
                  <a:txBody>
                    <a:bodyPr/>
                    <a:lstStyle/>
                    <a:p>
                      <a:r>
                        <a:rPr lang="de-DE" sz="1400" dirty="0"/>
                        <a:t>Minerals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0,002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665678"/>
                  </a:ext>
                </a:extLst>
              </a:tr>
              <a:tr h="289181">
                <a:tc>
                  <a:txBody>
                    <a:bodyPr/>
                    <a:lstStyle/>
                    <a:p>
                      <a:r>
                        <a:rPr lang="de-DE" sz="1400" dirty="0"/>
                        <a:t>Calcium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0,008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242763"/>
                  </a:ext>
                </a:extLst>
              </a:tr>
              <a:tr h="289181">
                <a:tc>
                  <a:txBody>
                    <a:bodyPr/>
                    <a:lstStyle/>
                    <a:p>
                      <a:r>
                        <a:rPr lang="de-DE" sz="1400" dirty="0"/>
                        <a:t>Free </a:t>
                      </a:r>
                      <a:r>
                        <a:rPr lang="de-DE" sz="1400" dirty="0" err="1"/>
                        <a:t>sulfur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dioxide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-0,005</a:t>
                      </a:r>
                    </a:p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058381"/>
                  </a:ext>
                </a:extLst>
              </a:tr>
              <a:tr h="289181">
                <a:tc>
                  <a:txBody>
                    <a:bodyPr/>
                    <a:lstStyle/>
                    <a:p>
                      <a:r>
                        <a:rPr lang="de-DE" sz="1400" dirty="0"/>
                        <a:t>Total </a:t>
                      </a:r>
                      <a:r>
                        <a:rPr lang="de-DE" sz="1400" dirty="0" err="1"/>
                        <a:t>sulfur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dioxide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-0,018</a:t>
                      </a:r>
                    </a:p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736151"/>
                  </a:ext>
                </a:extLst>
              </a:tr>
              <a:tr h="289181">
                <a:tc>
                  <a:txBody>
                    <a:bodyPr/>
                    <a:lstStyle/>
                    <a:p>
                      <a:r>
                        <a:rPr lang="de-DE" sz="1400" dirty="0"/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-0,030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267774"/>
                  </a:ext>
                </a:extLst>
              </a:tr>
              <a:tr h="289181">
                <a:tc>
                  <a:txBody>
                    <a:bodyPr/>
                    <a:lstStyle/>
                    <a:p>
                      <a:r>
                        <a:rPr lang="de-DE" sz="1400" dirty="0"/>
                        <a:t>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-0,003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628232"/>
                  </a:ext>
                </a:extLst>
              </a:tr>
              <a:tr h="289181">
                <a:tc>
                  <a:txBody>
                    <a:bodyPr/>
                    <a:lstStyle/>
                    <a:p>
                      <a:r>
                        <a:rPr lang="de-DE" sz="1400" dirty="0"/>
                        <a:t>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651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01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75D7875-0364-9A89-B7DA-D6D6B2100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281" y="939799"/>
            <a:ext cx="8275438" cy="5130000"/>
          </a:xfrm>
        </p:spPr>
        <p:txBody>
          <a:bodyPr/>
          <a:lstStyle/>
          <a:p>
            <a:r>
              <a:rPr lang="de-DE" sz="2000" b="1" dirty="0"/>
              <a:t>Meilenstein 1: Data Exploration</a:t>
            </a:r>
          </a:p>
          <a:p>
            <a:pPr lvl="1"/>
            <a:r>
              <a:rPr lang="de-DE" sz="2000" b="1" dirty="0"/>
              <a:t>Übersicht</a:t>
            </a:r>
          </a:p>
          <a:p>
            <a:pPr lvl="1"/>
            <a:r>
              <a:rPr lang="de-DE" sz="2000" b="1" dirty="0"/>
              <a:t>Korrelationen</a:t>
            </a:r>
          </a:p>
          <a:p>
            <a:pPr lvl="1"/>
            <a:r>
              <a:rPr lang="de-DE" sz="1800" b="1" dirty="0" err="1"/>
              <a:t>Ausreißerwerte</a:t>
            </a:r>
            <a:endParaRPr lang="de-DE" sz="1800" b="1" dirty="0"/>
          </a:p>
          <a:p>
            <a:pPr lvl="1"/>
            <a:r>
              <a:rPr lang="de-DE" sz="2000" b="1" dirty="0"/>
              <a:t>Verteilung</a:t>
            </a:r>
          </a:p>
          <a:p>
            <a:pPr lvl="1"/>
            <a:r>
              <a:rPr lang="de-DE" sz="2000" b="1" dirty="0" err="1"/>
              <a:t>Missing</a:t>
            </a:r>
            <a:r>
              <a:rPr lang="de-DE" sz="2000" b="1" dirty="0"/>
              <a:t> Values</a:t>
            </a:r>
            <a:endParaRPr lang="de-DE" sz="1600" dirty="0"/>
          </a:p>
          <a:p>
            <a:pPr lvl="1"/>
            <a:r>
              <a:rPr lang="de-DE" sz="2000" b="1" dirty="0"/>
              <a:t>Handlungsempfehlung</a:t>
            </a:r>
          </a:p>
          <a:p>
            <a:r>
              <a:rPr lang="de-DE" sz="2000" b="1" dirty="0"/>
              <a:t>Meilenstein 2 : Data Transformation</a:t>
            </a:r>
          </a:p>
          <a:p>
            <a:pPr lvl="1"/>
            <a:r>
              <a:rPr lang="de-DE" sz="2000" b="1" dirty="0"/>
              <a:t>Übersicht</a:t>
            </a:r>
          </a:p>
          <a:p>
            <a:pPr lvl="1"/>
            <a:r>
              <a:rPr lang="de-DE" sz="2000" b="1" dirty="0"/>
              <a:t>Minimal </a:t>
            </a:r>
            <a:r>
              <a:rPr lang="de-DE" sz="2000" b="1" dirty="0" err="1"/>
              <a:t>Preprocessing</a:t>
            </a:r>
            <a:endParaRPr lang="de-DE" sz="2000" b="1" dirty="0"/>
          </a:p>
          <a:p>
            <a:pPr lvl="1"/>
            <a:r>
              <a:rPr lang="de-DE" sz="2000" b="1" dirty="0"/>
              <a:t>Erstes Lineares Regressionsmodell</a:t>
            </a:r>
          </a:p>
          <a:p>
            <a:pPr lvl="1"/>
            <a:r>
              <a:rPr lang="de-DE" sz="2000" b="1" dirty="0" err="1"/>
              <a:t>Preprocessing</a:t>
            </a:r>
            <a:endParaRPr lang="de-DE" sz="2000" b="1" dirty="0"/>
          </a:p>
          <a:p>
            <a:pPr lvl="1"/>
            <a:r>
              <a:rPr lang="de-DE" sz="2000" b="1" dirty="0"/>
              <a:t>Finales Regressionsmodell</a:t>
            </a:r>
          </a:p>
          <a:p>
            <a:endParaRPr lang="de-DE" sz="2000" b="1" dirty="0"/>
          </a:p>
          <a:p>
            <a:pPr marL="20250" indent="0">
              <a:buNone/>
            </a:pPr>
            <a:endParaRPr lang="de-DE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15F4AD0-7F5C-8BB0-3B2D-A01E01583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dM Frutiger Next Pro Light"/>
                <a:ea typeface="Verdana"/>
              </a:rPr>
              <a:t>Agenda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00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B6B598E-B2A3-9BCB-F8CB-61850652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Wie schon beschrieben:</a:t>
            </a:r>
          </a:p>
          <a:p>
            <a:pPr lvl="1"/>
            <a:r>
              <a:rPr lang="de-DE" sz="2000" dirty="0"/>
              <a:t>Zusammenhang zwischen „</a:t>
            </a:r>
            <a:r>
              <a:rPr lang="de-DE" sz="2000" dirty="0" err="1"/>
              <a:t>alcohol</a:t>
            </a:r>
            <a:r>
              <a:rPr lang="de-DE" sz="2000" dirty="0"/>
              <a:t>“, „</a:t>
            </a:r>
            <a:r>
              <a:rPr lang="de-DE" sz="2000" dirty="0" err="1"/>
              <a:t>density</a:t>
            </a:r>
            <a:r>
              <a:rPr lang="de-DE" sz="2000" dirty="0"/>
              <a:t> und „residual </a:t>
            </a:r>
            <a:r>
              <a:rPr lang="de-DE" sz="2000" dirty="0" err="1"/>
              <a:t>sugar</a:t>
            </a:r>
            <a:r>
              <a:rPr lang="de-DE" sz="2000" dirty="0"/>
              <a:t>“</a:t>
            </a:r>
          </a:p>
          <a:p>
            <a:r>
              <a:rPr lang="de-DE" sz="2000" dirty="0"/>
              <a:t>Deshalb würden wir die Ausreißer bei „residual </a:t>
            </a:r>
            <a:r>
              <a:rPr lang="de-DE" sz="2000" dirty="0" err="1"/>
              <a:t>sugar</a:t>
            </a:r>
            <a:r>
              <a:rPr lang="de-DE" sz="2000" dirty="0"/>
              <a:t>“ und „</a:t>
            </a:r>
            <a:r>
              <a:rPr lang="de-DE" sz="2000" dirty="0" err="1"/>
              <a:t>density</a:t>
            </a:r>
            <a:r>
              <a:rPr lang="de-DE" sz="2000" dirty="0"/>
              <a:t>“ verbessern und nicht löschen</a:t>
            </a:r>
          </a:p>
          <a:p>
            <a:pPr lvl="1"/>
            <a:endParaRPr lang="de-DE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1726D9B-9F68-04FD-829A-8252F60C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Ausreißerwerte</a:t>
            </a:r>
            <a:r>
              <a:rPr lang="de-DE" dirty="0"/>
              <a:t> – Merkmale verändern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1407183-7BF5-9776-27AE-210BF1F08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56" y="3309230"/>
            <a:ext cx="4032703" cy="302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7BB931F-9D63-94C1-03EF-C7B2F70FC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85" y="3309230"/>
            <a:ext cx="3959834" cy="289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38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DDD94D7-2720-EE87-74FE-659E92141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Viele Werte außerhalb vom Boxplot</a:t>
            </a:r>
          </a:p>
          <a:p>
            <a:r>
              <a:rPr lang="de-DE" sz="2000" dirty="0">
                <a:sym typeface="Wingdings" panose="05000000000000000000" pitchFamily="2" charset="2"/>
              </a:rPr>
              <a:t> Nach Berechnungen der </a:t>
            </a:r>
            <a:r>
              <a:rPr lang="de-DE" sz="2000" dirty="0" err="1">
                <a:sym typeface="Wingdings" panose="05000000000000000000" pitchFamily="2" charset="2"/>
              </a:rPr>
              <a:t>Ausreißungswertgrenzen</a:t>
            </a:r>
            <a:r>
              <a:rPr lang="de-DE" sz="2000" dirty="0">
                <a:sym typeface="Wingdings" panose="05000000000000000000" pitchFamily="2" charset="2"/>
              </a:rPr>
              <a:t> fanden wir heraus, dass insgesamt 9 </a:t>
            </a:r>
            <a:r>
              <a:rPr lang="de-DE" sz="2000" dirty="0" err="1">
                <a:sym typeface="Wingdings" panose="05000000000000000000" pitchFamily="2" charset="2"/>
              </a:rPr>
              <a:t>Ausreißerwerte</a:t>
            </a:r>
            <a:r>
              <a:rPr lang="de-DE" sz="2000" dirty="0">
                <a:sym typeface="Wingdings" panose="05000000000000000000" pitchFamily="2" charset="2"/>
              </a:rPr>
              <a:t> in diesem Merkmal enthalten sind</a:t>
            </a:r>
          </a:p>
          <a:p>
            <a:r>
              <a:rPr lang="de-DE" sz="2000" dirty="0"/>
              <a:t>Korrelationskoeffizient zu „</a:t>
            </a:r>
            <a:r>
              <a:rPr lang="de-DE" sz="2000" dirty="0" err="1"/>
              <a:t>quality</a:t>
            </a:r>
            <a:r>
              <a:rPr lang="de-DE" sz="2000" dirty="0"/>
              <a:t>“: ca. -0,016</a:t>
            </a:r>
          </a:p>
          <a:p>
            <a:r>
              <a:rPr lang="de-DE" sz="2000" dirty="0"/>
              <a:t>Korrelationskoeffizient zu „</a:t>
            </a:r>
            <a:r>
              <a:rPr lang="de-DE" sz="2000" dirty="0" err="1"/>
              <a:t>density</a:t>
            </a:r>
            <a:r>
              <a:rPr lang="de-DE" sz="2000" dirty="0"/>
              <a:t>“: ca. 0,839</a:t>
            </a:r>
          </a:p>
          <a:p>
            <a:r>
              <a:rPr lang="de-DE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Löschen nicht empfohlen weil hoher </a:t>
            </a:r>
            <a:r>
              <a:rPr lang="de-DE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koeffizient</a:t>
            </a:r>
            <a:r>
              <a:rPr lang="de-DE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zu </a:t>
            </a:r>
            <a:r>
              <a:rPr lang="de-DE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density</a:t>
            </a:r>
            <a:endParaRPr lang="de-DE" sz="20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de-DE" sz="2000" dirty="0">
              <a:sym typeface="Wingdings" panose="05000000000000000000" pitchFamily="2" charset="2"/>
            </a:endParaRPr>
          </a:p>
          <a:p>
            <a:endParaRPr lang="de-DE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E8B8AD2-3CB2-10C4-AC98-67F43E01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Auffälligkeit: „residual </a:t>
            </a:r>
            <a:r>
              <a:rPr lang="de-DE" dirty="0" err="1"/>
              <a:t>sugar</a:t>
            </a:r>
            <a:r>
              <a:rPr lang="de-DE" dirty="0"/>
              <a:t>“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D0A3110-8B4A-C7D9-6728-0358B0B86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664" y="3328280"/>
            <a:ext cx="4032703" cy="302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C31D3709-B94A-0AC7-ABD3-07374691B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" y="3328280"/>
            <a:ext cx="4861062" cy="27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2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DDD94D7-2720-EE87-74FE-659E92141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Sehr wenig Werte außerhalb vom Boxplot</a:t>
            </a:r>
          </a:p>
          <a:p>
            <a:r>
              <a:rPr lang="de-DE" sz="2000" dirty="0">
                <a:sym typeface="Wingdings" panose="05000000000000000000" pitchFamily="2" charset="2"/>
              </a:rPr>
              <a:t> Nach Berechnungen der </a:t>
            </a:r>
            <a:r>
              <a:rPr lang="de-DE" sz="2000" dirty="0" err="1">
                <a:sym typeface="Wingdings" panose="05000000000000000000" pitchFamily="2" charset="2"/>
              </a:rPr>
              <a:t>Ausreißungswertgrenzen</a:t>
            </a:r>
            <a:r>
              <a:rPr lang="de-DE" sz="2000" dirty="0">
                <a:sym typeface="Wingdings" panose="05000000000000000000" pitchFamily="2" charset="2"/>
              </a:rPr>
              <a:t> fanden wir heraus, dass insgesamt 3 </a:t>
            </a:r>
            <a:r>
              <a:rPr lang="de-DE" sz="2000" dirty="0" err="1">
                <a:sym typeface="Wingdings" panose="05000000000000000000" pitchFamily="2" charset="2"/>
              </a:rPr>
              <a:t>Ausreißerwerte</a:t>
            </a:r>
            <a:r>
              <a:rPr lang="de-DE" sz="2000" dirty="0">
                <a:sym typeface="Wingdings" panose="05000000000000000000" pitchFamily="2" charset="2"/>
              </a:rPr>
              <a:t> in diesem Merkmal enthalten sind</a:t>
            </a:r>
          </a:p>
          <a:p>
            <a:r>
              <a:rPr lang="de-DE" sz="2000" dirty="0"/>
              <a:t>Korrelationskoeffizient zu „</a:t>
            </a:r>
            <a:r>
              <a:rPr lang="de-DE" sz="2000" dirty="0" err="1"/>
              <a:t>quality</a:t>
            </a:r>
            <a:r>
              <a:rPr lang="de-DE" sz="2000" dirty="0"/>
              <a:t>“: ca. -0,030</a:t>
            </a:r>
          </a:p>
          <a:p>
            <a:pPr marL="0" indent="0">
              <a:buNone/>
            </a:pPr>
            <a:r>
              <a:rPr lang="de-DE" sz="2000" b="1" dirty="0">
                <a:solidFill>
                  <a:srgbClr val="FF0000"/>
                </a:solidFill>
              </a:rPr>
              <a:t>Selbe wie bei </a:t>
            </a:r>
            <a:r>
              <a:rPr lang="de-DE" sz="2000" b="1" dirty="0" err="1">
                <a:solidFill>
                  <a:srgbClr val="FF0000"/>
                </a:solidFill>
              </a:rPr>
              <a:t>resiudual</a:t>
            </a:r>
            <a:r>
              <a:rPr lang="de-DE" sz="2000" b="1" dirty="0">
                <a:solidFill>
                  <a:srgbClr val="FF0000"/>
                </a:solidFill>
              </a:rPr>
              <a:t> </a:t>
            </a:r>
            <a:r>
              <a:rPr lang="de-DE" sz="2000" b="1" dirty="0" err="1">
                <a:solidFill>
                  <a:srgbClr val="FF0000"/>
                </a:solidFill>
              </a:rPr>
              <a:t>sugar</a:t>
            </a:r>
            <a:endParaRPr lang="de-DE" sz="2000" b="1" dirty="0">
              <a:solidFill>
                <a:srgbClr val="FF0000"/>
              </a:solidFill>
            </a:endParaRPr>
          </a:p>
          <a:p>
            <a:endParaRPr lang="de-DE" sz="2000" dirty="0">
              <a:sym typeface="Wingdings" panose="05000000000000000000" pitchFamily="2" charset="2"/>
            </a:endParaRPr>
          </a:p>
          <a:p>
            <a:endParaRPr lang="de-DE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E8B8AD2-3CB2-10C4-AC98-67F43E01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Auffälligkeit: „</a:t>
            </a:r>
            <a:r>
              <a:rPr lang="de-DE" dirty="0" err="1"/>
              <a:t>density</a:t>
            </a:r>
            <a:r>
              <a:rPr lang="de-DE" dirty="0"/>
              <a:t>“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7BAEA0F-12D2-C009-7007-A722EB8C4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85" y="3465508"/>
            <a:ext cx="3959834" cy="289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5795389-AD9D-5EA5-97DB-F37DB78F5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85" y="3465508"/>
            <a:ext cx="4572000" cy="26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22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DDD94D7-2720-EE87-74FE-659E92141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Viele Werte außerhalb vom Boxplot</a:t>
            </a:r>
          </a:p>
          <a:p>
            <a:r>
              <a:rPr lang="de-DE" sz="2000" dirty="0">
                <a:sym typeface="Wingdings" panose="05000000000000000000" pitchFamily="2" charset="2"/>
              </a:rPr>
              <a:t> Nach Berechnungen der </a:t>
            </a:r>
            <a:r>
              <a:rPr lang="de-DE" sz="2000" dirty="0" err="1">
                <a:sym typeface="Wingdings" panose="05000000000000000000" pitchFamily="2" charset="2"/>
              </a:rPr>
              <a:t>Ausreißungswertgrenzen</a:t>
            </a:r>
            <a:r>
              <a:rPr lang="de-DE" sz="2000" dirty="0">
                <a:sym typeface="Wingdings" panose="05000000000000000000" pitchFamily="2" charset="2"/>
              </a:rPr>
              <a:t> fanden wir heraus, dass insgesamt 46 </a:t>
            </a:r>
            <a:r>
              <a:rPr lang="de-DE" sz="2000" dirty="0" err="1">
                <a:sym typeface="Wingdings" panose="05000000000000000000" pitchFamily="2" charset="2"/>
              </a:rPr>
              <a:t>Ausreißerwerte</a:t>
            </a:r>
            <a:r>
              <a:rPr lang="de-DE" sz="2000" dirty="0">
                <a:sym typeface="Wingdings" panose="05000000000000000000" pitchFamily="2" charset="2"/>
              </a:rPr>
              <a:t> in diesem Merkmal enthalten sind</a:t>
            </a:r>
          </a:p>
          <a:p>
            <a:r>
              <a:rPr lang="de-DE" sz="2000" dirty="0"/>
              <a:t>Korrelationskoeffizient zu „</a:t>
            </a:r>
            <a:r>
              <a:rPr lang="de-DE" sz="2000" dirty="0" err="1"/>
              <a:t>quality</a:t>
            </a:r>
            <a:r>
              <a:rPr lang="de-DE" sz="2000" dirty="0"/>
              <a:t>“: ca. 0,016</a:t>
            </a:r>
          </a:p>
          <a:p>
            <a:r>
              <a:rPr lang="de-DE" sz="2000" dirty="0"/>
              <a:t>Korrelationskoeffizient zu „</a:t>
            </a:r>
            <a:r>
              <a:rPr lang="de-DE" sz="2000" dirty="0" err="1"/>
              <a:t>citric</a:t>
            </a:r>
            <a:r>
              <a:rPr lang="de-DE" sz="2000" dirty="0"/>
              <a:t> </a:t>
            </a:r>
            <a:r>
              <a:rPr lang="de-DE" sz="2000" dirty="0" err="1"/>
              <a:t>acid</a:t>
            </a:r>
            <a:r>
              <a:rPr lang="de-DE" sz="2000" dirty="0"/>
              <a:t>“: ca. 0,289</a:t>
            </a:r>
          </a:p>
          <a:p>
            <a:r>
              <a:rPr lang="de-DE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Rauschlöschen deshalb nicht empfohlen</a:t>
            </a:r>
          </a:p>
          <a:p>
            <a:endParaRPr lang="de-DE" sz="20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de-DE" sz="2000" dirty="0">
              <a:sym typeface="Wingdings" panose="05000000000000000000" pitchFamily="2" charset="2"/>
            </a:endParaRPr>
          </a:p>
          <a:p>
            <a:endParaRPr lang="de-DE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E8B8AD2-3CB2-10C4-AC98-67F43E01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Auffälligkeit: „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acidity</a:t>
            </a:r>
            <a:r>
              <a:rPr lang="de-DE" dirty="0"/>
              <a:t>“ 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E4E1CD-1615-18DD-C3BC-1B0695C6B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191" y="3429000"/>
            <a:ext cx="4137384" cy="309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E7FBE07-D8F9-0AC8-EFAE-3FB39E4C7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9" y="3561806"/>
            <a:ext cx="4669482" cy="274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35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DDD94D7-2720-EE87-74FE-659E92141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Viele Werte außerhalb vom Boxplot</a:t>
            </a:r>
          </a:p>
          <a:p>
            <a:r>
              <a:rPr lang="de-DE" sz="2000" dirty="0">
                <a:sym typeface="Wingdings" panose="05000000000000000000" pitchFamily="2" charset="2"/>
              </a:rPr>
              <a:t> Nach Berechnungen der </a:t>
            </a:r>
            <a:r>
              <a:rPr lang="de-DE" sz="2000" dirty="0" err="1">
                <a:sym typeface="Wingdings" panose="05000000000000000000" pitchFamily="2" charset="2"/>
              </a:rPr>
              <a:t>Ausreißungswertgrenzen</a:t>
            </a:r>
            <a:r>
              <a:rPr lang="de-DE" sz="2000" dirty="0">
                <a:sym typeface="Wingdings" panose="05000000000000000000" pitchFamily="2" charset="2"/>
              </a:rPr>
              <a:t> fanden wir heraus, dass insgesamt 11 </a:t>
            </a:r>
            <a:r>
              <a:rPr lang="de-DE" sz="2000" dirty="0" err="1">
                <a:sym typeface="Wingdings" panose="05000000000000000000" pitchFamily="2" charset="2"/>
              </a:rPr>
              <a:t>Ausreißerwerte</a:t>
            </a:r>
            <a:r>
              <a:rPr lang="de-DE" sz="2000" dirty="0">
                <a:sym typeface="Wingdings" panose="05000000000000000000" pitchFamily="2" charset="2"/>
              </a:rPr>
              <a:t> in diesem Merkmal enthalten sind</a:t>
            </a:r>
          </a:p>
          <a:p>
            <a:r>
              <a:rPr lang="de-DE" sz="2000" dirty="0"/>
              <a:t>Korrelationskoeffizient zu „</a:t>
            </a:r>
            <a:r>
              <a:rPr lang="de-DE" sz="2000" dirty="0" err="1"/>
              <a:t>quality</a:t>
            </a:r>
            <a:r>
              <a:rPr lang="de-DE" sz="2000" dirty="0"/>
              <a:t>“: ca. 0,002</a:t>
            </a:r>
          </a:p>
          <a:p>
            <a:r>
              <a:rPr lang="de-DE" sz="2000" dirty="0"/>
              <a:t>Keine Korrelationen zu anderen Merkmalen</a:t>
            </a:r>
          </a:p>
          <a:p>
            <a:endParaRPr lang="de-DE" sz="2000" dirty="0">
              <a:sym typeface="Wingdings" panose="05000000000000000000" pitchFamily="2" charset="2"/>
            </a:endParaRPr>
          </a:p>
          <a:p>
            <a:endParaRPr lang="de-DE" sz="16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E8B8AD2-3CB2-10C4-AC98-67F43E01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Auffälligkeit: „</a:t>
            </a:r>
            <a:r>
              <a:rPr lang="de-DE" dirty="0" err="1"/>
              <a:t>flavanoids</a:t>
            </a:r>
            <a:r>
              <a:rPr lang="de-DE" dirty="0"/>
              <a:t>“ 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0A81AE6-B4E4-E580-95B7-9B0351A28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8236"/>
            <a:ext cx="4876800" cy="289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4A08BE50-A69A-3EA2-7493-4EA7D9285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528" y="3315639"/>
            <a:ext cx="3893961" cy="282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10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DDD94D7-2720-EE87-74FE-659E92141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Viele Werte außerhalb vom Boxplot</a:t>
            </a:r>
          </a:p>
          <a:p>
            <a:r>
              <a:rPr lang="de-DE" sz="2000" dirty="0">
                <a:sym typeface="Wingdings" panose="05000000000000000000" pitchFamily="2" charset="2"/>
              </a:rPr>
              <a:t> Nach Berechnungen der </a:t>
            </a:r>
            <a:r>
              <a:rPr lang="de-DE" sz="2000" dirty="0" err="1">
                <a:sym typeface="Wingdings" panose="05000000000000000000" pitchFamily="2" charset="2"/>
              </a:rPr>
              <a:t>Ausreißungswertgrenzen</a:t>
            </a:r>
            <a:r>
              <a:rPr lang="de-DE" sz="2000" dirty="0">
                <a:sym typeface="Wingdings" panose="05000000000000000000" pitchFamily="2" charset="2"/>
              </a:rPr>
              <a:t> fanden wir heraus, dass insgesamt 12 („</a:t>
            </a:r>
            <a:r>
              <a:rPr lang="de-DE" sz="2000" dirty="0" err="1">
                <a:sym typeface="Wingdings" panose="05000000000000000000" pitchFamily="2" charset="2"/>
              </a:rPr>
              <a:t>minerals</a:t>
            </a:r>
            <a:r>
              <a:rPr lang="de-DE" sz="2000" dirty="0">
                <a:sym typeface="Wingdings" panose="05000000000000000000" pitchFamily="2" charset="2"/>
              </a:rPr>
              <a:t>“) und 11 (bei „</a:t>
            </a:r>
            <a:r>
              <a:rPr lang="de-DE" sz="2000" dirty="0" err="1">
                <a:sym typeface="Wingdings" panose="05000000000000000000" pitchFamily="2" charset="2"/>
              </a:rPr>
              <a:t>calcium</a:t>
            </a:r>
            <a:r>
              <a:rPr lang="de-DE" sz="2000" dirty="0">
                <a:sym typeface="Wingdings" panose="05000000000000000000" pitchFamily="2" charset="2"/>
              </a:rPr>
              <a:t>) </a:t>
            </a:r>
            <a:r>
              <a:rPr lang="de-DE" sz="2000" dirty="0" err="1">
                <a:sym typeface="Wingdings" panose="05000000000000000000" pitchFamily="2" charset="2"/>
              </a:rPr>
              <a:t>Ausreißerwerte</a:t>
            </a:r>
            <a:r>
              <a:rPr lang="de-DE" sz="2000" dirty="0">
                <a:sym typeface="Wingdings" panose="05000000000000000000" pitchFamily="2" charset="2"/>
              </a:rPr>
              <a:t> in </a:t>
            </a:r>
            <a:r>
              <a:rPr lang="de-DE" sz="2000" dirty="0" err="1">
                <a:sym typeface="Wingdings" panose="05000000000000000000" pitchFamily="2" charset="2"/>
              </a:rPr>
              <a:t>diesn</a:t>
            </a:r>
            <a:r>
              <a:rPr lang="de-DE" sz="2000" dirty="0">
                <a:sym typeface="Wingdings" panose="05000000000000000000" pitchFamily="2" charset="2"/>
              </a:rPr>
              <a:t> Merkmal enthalten sind</a:t>
            </a:r>
          </a:p>
          <a:p>
            <a:r>
              <a:rPr lang="de-DE" sz="2000" dirty="0">
                <a:sym typeface="Wingdings" panose="05000000000000000000" pitchFamily="2" charset="2"/>
              </a:rPr>
              <a:t>Handlungsempfehlung: „</a:t>
            </a:r>
            <a:r>
              <a:rPr lang="de-DE" sz="2000" dirty="0" err="1">
                <a:sym typeface="Wingdings" panose="05000000000000000000" pitchFamily="2" charset="2"/>
              </a:rPr>
              <a:t>calcium</a:t>
            </a:r>
            <a:r>
              <a:rPr lang="de-DE" sz="2000" dirty="0">
                <a:sym typeface="Wingdings" panose="05000000000000000000" pitchFamily="2" charset="2"/>
              </a:rPr>
              <a:t>“ wird voraussichtlich entfernt</a:t>
            </a:r>
          </a:p>
          <a:p>
            <a:pPr lvl="1"/>
            <a:r>
              <a:rPr lang="de-DE" sz="2000" dirty="0">
                <a:sym typeface="Wingdings" panose="05000000000000000000" pitchFamily="2" charset="2"/>
              </a:rPr>
              <a:t>„</a:t>
            </a:r>
            <a:r>
              <a:rPr lang="de-DE" sz="2000" dirty="0" err="1">
                <a:sym typeface="Wingdings" panose="05000000000000000000" pitchFamily="2" charset="2"/>
              </a:rPr>
              <a:t>minerals</a:t>
            </a:r>
            <a:r>
              <a:rPr lang="de-DE" sz="2000" dirty="0">
                <a:sym typeface="Wingdings" panose="05000000000000000000" pitchFamily="2" charset="2"/>
              </a:rPr>
              <a:t>“ Werte anpassen damit dieses Merkmal bestehen bleibt</a:t>
            </a:r>
          </a:p>
          <a:p>
            <a:endParaRPr lang="de-DE" sz="2000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E8B8AD2-3CB2-10C4-AC98-67F43E01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Auffälligkeit: „</a:t>
            </a:r>
            <a:r>
              <a:rPr lang="de-DE" dirty="0" err="1"/>
              <a:t>minerals</a:t>
            </a:r>
            <a:r>
              <a:rPr lang="de-DE" dirty="0"/>
              <a:t>“ und „</a:t>
            </a:r>
            <a:r>
              <a:rPr lang="de-DE" dirty="0" err="1"/>
              <a:t>calcium</a:t>
            </a:r>
            <a:r>
              <a:rPr lang="de-DE" dirty="0"/>
              <a:t>“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6FA9F89-1549-EC6B-F4D6-08B56BBD7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429000"/>
            <a:ext cx="4572000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ED072B75-2389-21E5-FB0F-814CE7C43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317" y="3520653"/>
            <a:ext cx="3743501" cy="279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95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DDD94D7-2720-EE87-74FE-659E92141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Viele Werte außerhalb vom Boxplot</a:t>
            </a:r>
          </a:p>
          <a:p>
            <a:r>
              <a:rPr lang="de-DE" sz="2000" dirty="0">
                <a:sym typeface="Wingdings" panose="05000000000000000000" pitchFamily="2" charset="2"/>
              </a:rPr>
              <a:t> Nach Berechnungen der </a:t>
            </a:r>
            <a:r>
              <a:rPr lang="de-DE" sz="2000" dirty="0" err="1">
                <a:sym typeface="Wingdings" panose="05000000000000000000" pitchFamily="2" charset="2"/>
              </a:rPr>
              <a:t>Ausreißungswertgrenzen</a:t>
            </a:r>
            <a:r>
              <a:rPr lang="de-DE" sz="2000" dirty="0">
                <a:sym typeface="Wingdings" panose="05000000000000000000" pitchFamily="2" charset="2"/>
              </a:rPr>
              <a:t> fanden wir heraus, dass insgesamt 11 </a:t>
            </a:r>
            <a:r>
              <a:rPr lang="de-DE" sz="2000" dirty="0" err="1">
                <a:sym typeface="Wingdings" panose="05000000000000000000" pitchFamily="2" charset="2"/>
              </a:rPr>
              <a:t>Ausreißerwerte</a:t>
            </a:r>
            <a:r>
              <a:rPr lang="de-DE" sz="2000" dirty="0">
                <a:sym typeface="Wingdings" panose="05000000000000000000" pitchFamily="2" charset="2"/>
              </a:rPr>
              <a:t> in diesem Merkmal enthalten sind</a:t>
            </a:r>
          </a:p>
          <a:p>
            <a:r>
              <a:rPr lang="de-DE" sz="2000" dirty="0"/>
              <a:t>Korrelationskoeffizient zu „</a:t>
            </a:r>
            <a:r>
              <a:rPr lang="de-DE" sz="2000" dirty="0" err="1"/>
              <a:t>quality</a:t>
            </a:r>
            <a:r>
              <a:rPr lang="de-DE" sz="2000" dirty="0"/>
              <a:t>“: ca. 0,008</a:t>
            </a:r>
          </a:p>
          <a:p>
            <a:r>
              <a:rPr lang="de-DE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Calcium ist ein Mineral</a:t>
            </a:r>
          </a:p>
          <a:p>
            <a:endParaRPr lang="de-DE" sz="2000" dirty="0">
              <a:sym typeface="Wingdings" panose="05000000000000000000" pitchFamily="2" charset="2"/>
            </a:endParaRPr>
          </a:p>
          <a:p>
            <a:endParaRPr lang="de-DE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E8B8AD2-3CB2-10C4-AC98-67F43E01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Auffälligkeit: „</a:t>
            </a:r>
            <a:r>
              <a:rPr lang="de-DE" dirty="0" err="1"/>
              <a:t>calcium</a:t>
            </a:r>
            <a:r>
              <a:rPr lang="de-DE" dirty="0"/>
              <a:t>“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240A864-8199-040C-98AD-2905DEF63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764280"/>
            <a:ext cx="4572002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D840DF5E-1527-D6FC-AAFE-DA9C4F415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51" y="3764280"/>
            <a:ext cx="3980568" cy="298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97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CD490AC-E2C0-2AC1-291E-E86A8B8F3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Beide Merkmale weisen Ausreißer auf</a:t>
            </a:r>
          </a:p>
          <a:p>
            <a:pPr lvl="1"/>
            <a:r>
              <a:rPr lang="de-DE" sz="2000" dirty="0"/>
              <a:t>„</a:t>
            </a:r>
            <a:r>
              <a:rPr lang="de-DE" sz="2000" dirty="0" err="1"/>
              <a:t>free</a:t>
            </a:r>
            <a:r>
              <a:rPr lang="de-DE" sz="2000" dirty="0"/>
              <a:t> </a:t>
            </a:r>
            <a:r>
              <a:rPr lang="de-DE" sz="2000" dirty="0" err="1"/>
              <a:t>sulfur</a:t>
            </a:r>
            <a:r>
              <a:rPr lang="de-DE" sz="2000" dirty="0"/>
              <a:t> </a:t>
            </a:r>
            <a:r>
              <a:rPr lang="de-DE" sz="2000" dirty="0" err="1"/>
              <a:t>dioxide</a:t>
            </a:r>
            <a:r>
              <a:rPr lang="de-DE" sz="2000" dirty="0"/>
              <a:t>“ = 32</a:t>
            </a:r>
          </a:p>
          <a:p>
            <a:pPr lvl="1"/>
            <a:r>
              <a:rPr lang="de-DE" sz="2000" dirty="0"/>
              <a:t>„total </a:t>
            </a:r>
            <a:r>
              <a:rPr lang="de-DE" sz="2000" dirty="0" err="1"/>
              <a:t>sulfur</a:t>
            </a:r>
            <a:r>
              <a:rPr lang="de-DE" sz="2000" dirty="0"/>
              <a:t> </a:t>
            </a:r>
            <a:r>
              <a:rPr lang="de-DE" sz="2000" dirty="0" err="1"/>
              <a:t>dioxide</a:t>
            </a:r>
            <a:r>
              <a:rPr lang="de-DE" sz="2000" dirty="0"/>
              <a:t>“ = 12</a:t>
            </a:r>
          </a:p>
          <a:p>
            <a:r>
              <a:rPr lang="de-DE" sz="2000" dirty="0"/>
              <a:t>Handlungsempfehlung: Aufgrund der hohen </a:t>
            </a:r>
            <a:r>
              <a:rPr lang="de-DE" sz="2000" dirty="0" err="1"/>
              <a:t>Korellation</a:t>
            </a:r>
            <a:r>
              <a:rPr lang="de-DE" sz="2000" dirty="0"/>
              <a:t> (siehe Folie 10) zwischen beiden sollten beide erhalten bleiben und die </a:t>
            </a:r>
            <a:r>
              <a:rPr lang="de-DE" sz="2000" dirty="0" err="1"/>
              <a:t>Ausreißerwerte</a:t>
            </a:r>
            <a:r>
              <a:rPr lang="de-DE" sz="2000" dirty="0"/>
              <a:t> ersetzt werden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941AAD1-D3BB-E962-7EB5-6E17FB84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Auffälligkeit „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sulfur</a:t>
            </a:r>
            <a:r>
              <a:rPr lang="de-DE" dirty="0"/>
              <a:t> </a:t>
            </a:r>
            <a:r>
              <a:rPr lang="de-DE" dirty="0" err="1"/>
              <a:t>dioxide</a:t>
            </a:r>
            <a:r>
              <a:rPr lang="de-DE" dirty="0"/>
              <a:t>“ und „total </a:t>
            </a:r>
            <a:r>
              <a:rPr lang="de-DE" dirty="0" err="1"/>
              <a:t>sulfur</a:t>
            </a:r>
            <a:r>
              <a:rPr lang="de-DE" dirty="0"/>
              <a:t> </a:t>
            </a:r>
            <a:r>
              <a:rPr lang="de-DE" dirty="0" err="1"/>
              <a:t>dioxide</a:t>
            </a:r>
            <a:r>
              <a:rPr lang="de-DE" dirty="0"/>
              <a:t>“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164ECC9-7222-D73D-8DE7-2328CF7A4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23" y="3321792"/>
            <a:ext cx="3917337" cy="283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A2C4412-4707-90A0-C90D-642643DB6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21792"/>
            <a:ext cx="3895860" cy="282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DDD94D7-2720-EE87-74FE-659E92141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Viele Werte außerhalb vom Boxplot</a:t>
            </a:r>
          </a:p>
          <a:p>
            <a:r>
              <a:rPr lang="de-DE" sz="2000" dirty="0">
                <a:sym typeface="Wingdings" panose="05000000000000000000" pitchFamily="2" charset="2"/>
              </a:rPr>
              <a:t> Nach Berechnungen der </a:t>
            </a:r>
            <a:r>
              <a:rPr lang="de-DE" sz="2000" dirty="0" err="1">
                <a:sym typeface="Wingdings" panose="05000000000000000000" pitchFamily="2" charset="2"/>
              </a:rPr>
              <a:t>Ausreißungswertgrenzen</a:t>
            </a:r>
            <a:r>
              <a:rPr lang="de-DE" sz="2000" dirty="0">
                <a:sym typeface="Wingdings" panose="05000000000000000000" pitchFamily="2" charset="2"/>
              </a:rPr>
              <a:t> fanden wir heraus, dass insgesamt 32 </a:t>
            </a:r>
            <a:r>
              <a:rPr lang="de-DE" sz="2000" dirty="0" err="1">
                <a:sym typeface="Wingdings" panose="05000000000000000000" pitchFamily="2" charset="2"/>
              </a:rPr>
              <a:t>Ausreißerwerte</a:t>
            </a:r>
            <a:r>
              <a:rPr lang="de-DE" sz="2000" dirty="0">
                <a:sym typeface="Wingdings" panose="05000000000000000000" pitchFamily="2" charset="2"/>
              </a:rPr>
              <a:t> in diesem Merkmal enthalten sind</a:t>
            </a:r>
          </a:p>
          <a:p>
            <a:r>
              <a:rPr lang="de-DE" sz="2000" dirty="0"/>
              <a:t>Korrelationskoeffizient zu „</a:t>
            </a:r>
            <a:r>
              <a:rPr lang="de-DE" sz="2000" dirty="0" err="1"/>
              <a:t>quality</a:t>
            </a:r>
            <a:r>
              <a:rPr lang="de-DE" sz="2000" dirty="0"/>
              <a:t>“: ca. -0,005</a:t>
            </a:r>
          </a:p>
          <a:p>
            <a:r>
              <a:rPr lang="de-DE" sz="2000" dirty="0">
                <a:sym typeface="Wingdings" panose="05000000000000000000" pitchFamily="2" charset="2"/>
              </a:rPr>
              <a:t>Korrelationskoeffizient zu „total </a:t>
            </a:r>
            <a:r>
              <a:rPr lang="de-DE" sz="2000" dirty="0" err="1">
                <a:sym typeface="Wingdings" panose="05000000000000000000" pitchFamily="2" charset="2"/>
              </a:rPr>
              <a:t>sulfur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dioxide</a:t>
            </a:r>
            <a:r>
              <a:rPr lang="de-DE" sz="2000" dirty="0">
                <a:sym typeface="Wingdings" panose="05000000000000000000" pitchFamily="2" charset="2"/>
              </a:rPr>
              <a:t>“: ca. 0,616</a:t>
            </a:r>
          </a:p>
          <a:p>
            <a:r>
              <a:rPr lang="de-DE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Löschen nicht empfohlen weil hoher Koeffizient zu total </a:t>
            </a:r>
            <a:r>
              <a:rPr lang="de-DE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sulfur</a:t>
            </a:r>
            <a:r>
              <a:rPr lang="de-DE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de-DE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dioxide</a:t>
            </a:r>
            <a:endParaRPr lang="de-DE" sz="20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de-DE" sz="2000" dirty="0">
              <a:sym typeface="Wingdings" panose="05000000000000000000" pitchFamily="2" charset="2"/>
            </a:endParaRPr>
          </a:p>
          <a:p>
            <a:endParaRPr lang="de-DE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E8B8AD2-3CB2-10C4-AC98-67F43E01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Auffälligkeit: „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sulfur</a:t>
            </a:r>
            <a:r>
              <a:rPr lang="de-DE" dirty="0"/>
              <a:t> </a:t>
            </a:r>
            <a:r>
              <a:rPr lang="de-DE" dirty="0" err="1"/>
              <a:t>dioxide</a:t>
            </a:r>
            <a:r>
              <a:rPr lang="de-DE" dirty="0"/>
              <a:t>“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98CA026-F085-FAC0-1FB2-C13A63436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289" y="3429000"/>
            <a:ext cx="3917337" cy="283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79F7068-42D4-5BDE-BEF7-E0632FA47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11" y="3429000"/>
            <a:ext cx="4437351" cy="263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81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DDD94D7-2720-EE87-74FE-659E92141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Einige wenige Werte außerhalb vom Boxplot</a:t>
            </a:r>
          </a:p>
          <a:p>
            <a:r>
              <a:rPr lang="de-DE" sz="2000" dirty="0">
                <a:sym typeface="Wingdings" panose="05000000000000000000" pitchFamily="2" charset="2"/>
              </a:rPr>
              <a:t> Nach Berechnungen der </a:t>
            </a:r>
            <a:r>
              <a:rPr lang="de-DE" sz="2000" dirty="0" err="1">
                <a:sym typeface="Wingdings" panose="05000000000000000000" pitchFamily="2" charset="2"/>
              </a:rPr>
              <a:t>Ausreißungswertgrenzen</a:t>
            </a:r>
            <a:r>
              <a:rPr lang="de-DE" sz="2000" dirty="0">
                <a:sym typeface="Wingdings" panose="05000000000000000000" pitchFamily="2" charset="2"/>
              </a:rPr>
              <a:t> fanden wir heraus, dass insgesamt 12 </a:t>
            </a:r>
            <a:r>
              <a:rPr lang="de-DE" sz="2000" dirty="0" err="1">
                <a:sym typeface="Wingdings" panose="05000000000000000000" pitchFamily="2" charset="2"/>
              </a:rPr>
              <a:t>Ausreißerwerte</a:t>
            </a:r>
            <a:r>
              <a:rPr lang="de-DE" sz="2000" dirty="0">
                <a:sym typeface="Wingdings" panose="05000000000000000000" pitchFamily="2" charset="2"/>
              </a:rPr>
              <a:t> in diesem Merkmal enthalten sind</a:t>
            </a:r>
          </a:p>
          <a:p>
            <a:r>
              <a:rPr lang="de-DE" sz="2000" dirty="0"/>
              <a:t>Korrelationskoeffizient zu „</a:t>
            </a:r>
            <a:r>
              <a:rPr lang="de-DE" sz="2000" dirty="0" err="1"/>
              <a:t>quality</a:t>
            </a:r>
            <a:r>
              <a:rPr lang="de-DE" sz="2000" dirty="0"/>
              <a:t>“: ca. -0,018</a:t>
            </a:r>
          </a:p>
          <a:p>
            <a:r>
              <a:rPr lang="de-DE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Selbe wie bei </a:t>
            </a:r>
            <a:r>
              <a:rPr lang="de-DE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free</a:t>
            </a:r>
            <a:r>
              <a:rPr lang="de-DE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de-DE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sulfur</a:t>
            </a:r>
            <a:r>
              <a:rPr lang="de-DE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de-DE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dioxide</a:t>
            </a:r>
            <a:endParaRPr lang="de-DE" sz="20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de-DE" sz="2000" dirty="0">
              <a:sym typeface="Wingdings" panose="05000000000000000000" pitchFamily="2" charset="2"/>
            </a:endParaRPr>
          </a:p>
          <a:p>
            <a:endParaRPr lang="de-DE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E8B8AD2-3CB2-10C4-AC98-67F43E01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Auffälligkeit: „total </a:t>
            </a:r>
            <a:r>
              <a:rPr lang="de-DE" dirty="0" err="1"/>
              <a:t>sulfur</a:t>
            </a:r>
            <a:r>
              <a:rPr lang="de-DE" dirty="0"/>
              <a:t> </a:t>
            </a:r>
            <a:r>
              <a:rPr lang="de-DE" dirty="0" err="1"/>
              <a:t>dioxide</a:t>
            </a:r>
            <a:r>
              <a:rPr lang="de-DE" dirty="0"/>
              <a:t>“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C1FFF00-E84E-025E-8F80-0A36E89B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395" y="3429000"/>
            <a:ext cx="3986211" cy="288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CA4B8C0C-2757-BAE4-5519-FD089811B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87" y="3364782"/>
            <a:ext cx="4572001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21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0F4BED0-902D-7D02-C69B-B46E6613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Überblick	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EDCE4EA9-742A-8FDC-2D11-264E2A604453}"/>
              </a:ext>
            </a:extLst>
          </p:cNvPr>
          <p:cNvSpPr txBox="1">
            <a:spLocks/>
          </p:cNvSpPr>
          <p:nvPr/>
        </p:nvSpPr>
        <p:spPr bwMode="auto">
          <a:xfrm>
            <a:off x="434281" y="1296000"/>
            <a:ext cx="8275438" cy="51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06000" indent="-3060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4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In den Merkmalen „</a:t>
            </a:r>
            <a:r>
              <a:rPr lang="de-DE" sz="2000" dirty="0" err="1"/>
              <a:t>quality</a:t>
            </a:r>
            <a:r>
              <a:rPr lang="de-DE" sz="2000" dirty="0"/>
              <a:t>“, „pH“, „</a:t>
            </a:r>
            <a:r>
              <a:rPr lang="de-DE" sz="2000" dirty="0" err="1"/>
              <a:t>density</a:t>
            </a:r>
            <a:r>
              <a:rPr lang="de-DE" sz="2000" dirty="0"/>
              <a:t>“, „residual </a:t>
            </a:r>
            <a:r>
              <a:rPr lang="de-DE" sz="2000" dirty="0" err="1"/>
              <a:t>sugar</a:t>
            </a:r>
            <a:r>
              <a:rPr lang="de-DE" sz="2000" dirty="0"/>
              <a:t>“ und „</a:t>
            </a:r>
            <a:r>
              <a:rPr lang="de-DE" sz="2000" dirty="0" err="1"/>
              <a:t>sulphates</a:t>
            </a:r>
            <a:r>
              <a:rPr lang="de-DE" sz="2000" dirty="0"/>
              <a:t>“, bestehen diverse Auffälligkeiten </a:t>
            </a:r>
          </a:p>
          <a:p>
            <a:r>
              <a:rPr lang="de-DE" sz="2000" dirty="0"/>
              <a:t>„</a:t>
            </a:r>
            <a:r>
              <a:rPr lang="de-DE" sz="2000" dirty="0" err="1"/>
              <a:t>quality</a:t>
            </a:r>
            <a:r>
              <a:rPr lang="de-DE" sz="2000" dirty="0"/>
              <a:t>“: Maximalwert beträgt 99</a:t>
            </a:r>
          </a:p>
          <a:p>
            <a:r>
              <a:rPr lang="de-DE" sz="2000" dirty="0"/>
              <a:t>„</a:t>
            </a:r>
            <a:r>
              <a:rPr lang="de-DE" sz="2000" dirty="0" err="1"/>
              <a:t>density</a:t>
            </a:r>
            <a:r>
              <a:rPr lang="de-DE" sz="2000" dirty="0"/>
              <a:t>“, „pH“, „</a:t>
            </a:r>
            <a:r>
              <a:rPr lang="de-DE" sz="2000" dirty="0" err="1"/>
              <a:t>sulphates</a:t>
            </a:r>
            <a:r>
              <a:rPr lang="de-DE" sz="2000" dirty="0"/>
              <a:t>“: Sehr geringe Standartabweichung </a:t>
            </a:r>
            <a:r>
              <a:rPr lang="de-DE" sz="2000" dirty="0">
                <a:sym typeface="Wingdings" panose="05000000000000000000" pitchFamily="2" charset="2"/>
              </a:rPr>
              <a:t> Hohe Konzentration der Daten</a:t>
            </a:r>
            <a:endParaRPr lang="de-DE" sz="2000" dirty="0"/>
          </a:p>
          <a:p>
            <a:r>
              <a:rPr lang="de-DE" sz="2000" dirty="0"/>
              <a:t>„residual </a:t>
            </a:r>
            <a:r>
              <a:rPr lang="de-DE" sz="2000" dirty="0" err="1"/>
              <a:t>sugar</a:t>
            </a:r>
            <a:r>
              <a:rPr lang="de-DE" sz="2000" dirty="0"/>
              <a:t>“: Hoher Maximalwert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Ausreißerwert</a:t>
            </a:r>
            <a:endParaRPr lang="de-DE" sz="2000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3D7E53F9-06E9-5A7A-FE0B-2843BCFC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070" y="3429000"/>
            <a:ext cx="5169859" cy="295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9BAD82D-028D-0F3D-E7B2-0CB06095557D}"/>
              </a:ext>
            </a:extLst>
          </p:cNvPr>
          <p:cNvSpPr/>
          <p:nvPr/>
        </p:nvSpPr>
        <p:spPr>
          <a:xfrm>
            <a:off x="2635956" y="6056489"/>
            <a:ext cx="829733" cy="282222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A534D8D-FE90-2279-14CC-9948E4A2345C}"/>
              </a:ext>
            </a:extLst>
          </p:cNvPr>
          <p:cNvSpPr/>
          <p:nvPr/>
        </p:nvSpPr>
        <p:spPr>
          <a:xfrm>
            <a:off x="3623734" y="4442178"/>
            <a:ext cx="2539999" cy="282222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78D75F5-0419-7443-E33B-F422668708DC}"/>
              </a:ext>
            </a:extLst>
          </p:cNvPr>
          <p:cNvSpPr/>
          <p:nvPr/>
        </p:nvSpPr>
        <p:spPr>
          <a:xfrm>
            <a:off x="6332841" y="6030889"/>
            <a:ext cx="829733" cy="282222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898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DDD94D7-2720-EE87-74FE-659E92141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Viele Werte außerhalb vom Boxplot</a:t>
            </a:r>
          </a:p>
          <a:p>
            <a:r>
              <a:rPr lang="de-DE" sz="2000" dirty="0">
                <a:sym typeface="Wingdings" panose="05000000000000000000" pitchFamily="2" charset="2"/>
              </a:rPr>
              <a:t> Nach Berechnungen der </a:t>
            </a:r>
            <a:r>
              <a:rPr lang="de-DE" sz="2000" dirty="0" err="1">
                <a:sym typeface="Wingdings" panose="05000000000000000000" pitchFamily="2" charset="2"/>
              </a:rPr>
              <a:t>Ausreißungswertgrenzen</a:t>
            </a:r>
            <a:r>
              <a:rPr lang="de-DE" sz="2000" dirty="0">
                <a:sym typeface="Wingdings" panose="05000000000000000000" pitchFamily="2" charset="2"/>
              </a:rPr>
              <a:t> fanden wir heraus, dass insgesamt 32 </a:t>
            </a:r>
            <a:r>
              <a:rPr lang="de-DE" sz="2000" dirty="0" err="1">
                <a:sym typeface="Wingdings" panose="05000000000000000000" pitchFamily="2" charset="2"/>
              </a:rPr>
              <a:t>Ausreißerwerte</a:t>
            </a:r>
            <a:r>
              <a:rPr lang="de-DE" sz="2000" dirty="0">
                <a:sym typeface="Wingdings" panose="05000000000000000000" pitchFamily="2" charset="2"/>
              </a:rPr>
              <a:t> in diesem Merkmal enthalten sind</a:t>
            </a:r>
          </a:p>
          <a:p>
            <a:r>
              <a:rPr lang="de-DE" sz="2000" dirty="0"/>
              <a:t>Korrelationskoeffizient zu „</a:t>
            </a:r>
            <a:r>
              <a:rPr lang="de-DE" sz="2000" dirty="0" err="1"/>
              <a:t>quality</a:t>
            </a:r>
            <a:r>
              <a:rPr lang="de-DE" sz="2000" dirty="0"/>
              <a:t>“: ca. -0,003</a:t>
            </a:r>
          </a:p>
          <a:p>
            <a:r>
              <a:rPr lang="de-DE" sz="2000" dirty="0"/>
              <a:t>Handlungsempfehlung: Aufgrund des Korrelationskoeffizient zu „</a:t>
            </a:r>
            <a:r>
              <a:rPr lang="de-DE" sz="2000" dirty="0" err="1"/>
              <a:t>fixed</a:t>
            </a:r>
            <a:r>
              <a:rPr lang="de-DE" sz="2000" dirty="0"/>
              <a:t> </a:t>
            </a:r>
            <a:r>
              <a:rPr lang="de-DE" sz="2000" dirty="0" err="1"/>
              <a:t>acidity</a:t>
            </a:r>
            <a:r>
              <a:rPr lang="de-DE" sz="2000" dirty="0"/>
              <a:t>“(-0,426) sollte dieses Merkmal nicht gelöscht sondern bearbeitet werden</a:t>
            </a:r>
          </a:p>
          <a:p>
            <a:endParaRPr lang="de-DE" sz="2000" dirty="0">
              <a:sym typeface="Wingdings" panose="05000000000000000000" pitchFamily="2" charset="2"/>
            </a:endParaRPr>
          </a:p>
          <a:p>
            <a:endParaRPr lang="de-DE" sz="2000" dirty="0">
              <a:sym typeface="Wingdings" panose="05000000000000000000" pitchFamily="2" charset="2"/>
            </a:endParaRPr>
          </a:p>
          <a:p>
            <a:endParaRPr lang="de-DE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E8B8AD2-3CB2-10C4-AC98-67F43E01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Auffälligkeit: „pH“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54EB898B-B566-4E24-5012-6FB6D3830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30" y="3861000"/>
            <a:ext cx="3205163" cy="24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0249B4A-671D-DFAF-4CF7-96E8F9B75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800" y="3784600"/>
            <a:ext cx="3666304" cy="273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71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1C6D7D3-EEB8-6581-0A98-B65CA7CA7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Hohe Konzentration der Daten im Wertebereich 0-10</a:t>
            </a:r>
          </a:p>
          <a:p>
            <a:r>
              <a:rPr lang="de-DE" sz="2000" dirty="0"/>
              <a:t>Sehr wenige Werte im Bereich 80-100</a:t>
            </a:r>
          </a:p>
          <a:p>
            <a:r>
              <a:rPr lang="de-DE" sz="2000" dirty="0">
                <a:sym typeface="Wingdings" panose="05000000000000000000" pitchFamily="2" charset="2"/>
              </a:rPr>
              <a:t> Im Bereich 80-100</a:t>
            </a:r>
          </a:p>
          <a:p>
            <a:r>
              <a:rPr lang="de-DE" sz="2000" dirty="0">
                <a:sym typeface="Wingdings" panose="05000000000000000000" pitchFamily="2" charset="2"/>
              </a:rPr>
              <a:t> Nach Berechnungen der </a:t>
            </a:r>
            <a:r>
              <a:rPr lang="de-DE" sz="2000" dirty="0" err="1">
                <a:sym typeface="Wingdings" panose="05000000000000000000" pitchFamily="2" charset="2"/>
              </a:rPr>
              <a:t>Ausreißungswertgrenzen</a:t>
            </a:r>
            <a:r>
              <a:rPr lang="de-DE" sz="2000" dirty="0">
                <a:sym typeface="Wingdings" panose="05000000000000000000" pitchFamily="2" charset="2"/>
              </a:rPr>
              <a:t> fanden wir heraus, dass alle Ausreißer den Wert 99 (insgesamt 48) besitzen</a:t>
            </a:r>
          </a:p>
          <a:p>
            <a:pPr lvl="1"/>
            <a:r>
              <a:rPr lang="de-DE" sz="2000" dirty="0">
                <a:sym typeface="Wingdings" panose="05000000000000000000" pitchFamily="2" charset="2"/>
              </a:rPr>
              <a:t> Diese werte sollten ersetzt werden </a:t>
            </a:r>
            <a:endParaRPr lang="de-DE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51F92FB-34A7-851B-4633-CD8514D92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Auffälligkeit: „</a:t>
            </a:r>
            <a:r>
              <a:rPr lang="de-DE" dirty="0" err="1"/>
              <a:t>quality</a:t>
            </a:r>
            <a:r>
              <a:rPr lang="de-DE" dirty="0"/>
              <a:t>“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92C681E-2614-7D24-0A59-38BC6FA14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84" y="3389184"/>
            <a:ext cx="3771111" cy="292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3415EED-B83E-5C06-D508-837C2826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800" y="3504336"/>
            <a:ext cx="3939645" cy="292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42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85C99C5-AE71-C2B7-A2C1-0244CE4FE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 Meilenstein 1, der Data Exploration muss nichts verändert werden, da die Kritik aus der Präsentation sofort umgesetzt wurde.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8297235-D9DC-2BDE-EB91-3FE73FF28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Kommentar bzgl. MS4 - Revision</a:t>
            </a:r>
          </a:p>
        </p:txBody>
      </p:sp>
    </p:spTree>
    <p:extLst>
      <p:ext uri="{BB962C8B-B14F-4D97-AF65-F5344CB8AC3E}">
        <p14:creationId xmlns:p14="http://schemas.microsoft.com/office/powerpoint/2010/main" val="205150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CCF2981-466F-7A18-B922-1E1FF2C69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984850"/>
            <a:ext cx="8275438" cy="5130000"/>
          </a:xfrm>
        </p:spPr>
        <p:txBody>
          <a:bodyPr/>
          <a:lstStyle/>
          <a:p>
            <a:r>
              <a:rPr lang="de-DE" dirty="0"/>
              <a:t>Viele Merkmale mit positiver Schiefe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6BDE3CC-0D5C-4E54-9B0C-8394A8AF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der Verteilung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25FB6D1-4394-6D00-8C06-8EE5C595B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7"/>
          <a:stretch/>
        </p:blipFill>
        <p:spPr bwMode="auto">
          <a:xfrm>
            <a:off x="806450" y="1406525"/>
            <a:ext cx="68199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A71E722-507C-DC0C-D2C0-119CE54D0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00" y="2620963"/>
            <a:ext cx="9144000" cy="119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17B8D4A-1A42-C40E-8275-7392B6EA0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00" y="3754438"/>
            <a:ext cx="9144000" cy="124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B128EA37-B6BA-F293-378B-66F172F02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00" y="4997451"/>
            <a:ext cx="9144000" cy="121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B598241-67E0-2A4E-D5A3-273884BE60C6}"/>
              </a:ext>
            </a:extLst>
          </p:cNvPr>
          <p:cNvSpPr/>
          <p:nvPr/>
        </p:nvSpPr>
        <p:spPr>
          <a:xfrm>
            <a:off x="3219450" y="1406525"/>
            <a:ext cx="2095500" cy="1168400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19E0D-DA4D-E13A-BB41-EC78355F3D01}"/>
              </a:ext>
            </a:extLst>
          </p:cNvPr>
          <p:cNvSpPr/>
          <p:nvPr/>
        </p:nvSpPr>
        <p:spPr>
          <a:xfrm>
            <a:off x="5632450" y="1406525"/>
            <a:ext cx="2095500" cy="1168400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9511778-E31C-1279-80AE-369389646169}"/>
              </a:ext>
            </a:extLst>
          </p:cNvPr>
          <p:cNvSpPr/>
          <p:nvPr/>
        </p:nvSpPr>
        <p:spPr>
          <a:xfrm>
            <a:off x="0" y="2637039"/>
            <a:ext cx="2095500" cy="1168400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69B610-32C4-3B93-18C9-75E9C1A38B7C}"/>
              </a:ext>
            </a:extLst>
          </p:cNvPr>
          <p:cNvSpPr/>
          <p:nvPr/>
        </p:nvSpPr>
        <p:spPr>
          <a:xfrm>
            <a:off x="2343150" y="2624038"/>
            <a:ext cx="2095500" cy="1168400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6F3F4C0-0DF6-DF23-278B-D4AB141314CB}"/>
              </a:ext>
            </a:extLst>
          </p:cNvPr>
          <p:cNvSpPr/>
          <p:nvPr/>
        </p:nvSpPr>
        <p:spPr>
          <a:xfrm>
            <a:off x="2343150" y="3815456"/>
            <a:ext cx="2095500" cy="1168400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D874C78-69CC-3D40-75EB-A1DF9A740BEF}"/>
              </a:ext>
            </a:extLst>
          </p:cNvPr>
          <p:cNvSpPr/>
          <p:nvPr/>
        </p:nvSpPr>
        <p:spPr>
          <a:xfrm>
            <a:off x="4705352" y="3815456"/>
            <a:ext cx="2095500" cy="1168400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C8821C5-EDA1-1CDE-FE82-2269CC351295}"/>
              </a:ext>
            </a:extLst>
          </p:cNvPr>
          <p:cNvSpPr/>
          <p:nvPr/>
        </p:nvSpPr>
        <p:spPr>
          <a:xfrm>
            <a:off x="-25200" y="5043488"/>
            <a:ext cx="2095500" cy="1168400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E10148B-3D06-13D2-4BF6-BAFD89E6502D}"/>
              </a:ext>
            </a:extLst>
          </p:cNvPr>
          <p:cNvSpPr/>
          <p:nvPr/>
        </p:nvSpPr>
        <p:spPr>
          <a:xfrm>
            <a:off x="4705352" y="5020469"/>
            <a:ext cx="2095500" cy="1168400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48E41A1-3766-C8F0-48BA-0CDD186191D5}"/>
              </a:ext>
            </a:extLst>
          </p:cNvPr>
          <p:cNvSpPr/>
          <p:nvPr/>
        </p:nvSpPr>
        <p:spPr>
          <a:xfrm>
            <a:off x="7054852" y="5011046"/>
            <a:ext cx="2095500" cy="1168400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E772F5C-2C2E-C905-2FBD-6618A559B6CE}"/>
              </a:ext>
            </a:extLst>
          </p:cNvPr>
          <p:cNvSpPr/>
          <p:nvPr/>
        </p:nvSpPr>
        <p:spPr>
          <a:xfrm>
            <a:off x="806450" y="1412081"/>
            <a:ext cx="2095500" cy="1168400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078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43CD0-13DB-40C1-9B57-F3EC2B91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Auffälligkeit: „</a:t>
            </a:r>
            <a:r>
              <a:rPr lang="de-DE" dirty="0" err="1"/>
              <a:t>magnesium</a:t>
            </a:r>
            <a:r>
              <a:rPr lang="de-DE" dirty="0"/>
              <a:t>“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890EC2-7EEF-0AB9-6E5A-3231B3CC56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593" y="2584939"/>
            <a:ext cx="6362813" cy="379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055615FD-7229-A6C1-5DCF-2E0F5BD23C84}"/>
              </a:ext>
            </a:extLst>
          </p:cNvPr>
          <p:cNvSpPr txBox="1">
            <a:spLocks/>
          </p:cNvSpPr>
          <p:nvPr/>
        </p:nvSpPr>
        <p:spPr bwMode="auto">
          <a:xfrm>
            <a:off x="432000" y="1151791"/>
            <a:ext cx="8275438" cy="4918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06000" indent="-3060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4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Hohe Konzentration in allen Wertebereichen</a:t>
            </a:r>
          </a:p>
          <a:p>
            <a:r>
              <a:rPr lang="de-DE" sz="2000" dirty="0"/>
              <a:t>Deutet auf homogenisierte Daten hin</a:t>
            </a:r>
          </a:p>
        </p:txBody>
      </p:sp>
    </p:spTree>
    <p:extLst>
      <p:ext uri="{BB962C8B-B14F-4D97-AF65-F5344CB8AC3E}">
        <p14:creationId xmlns:p14="http://schemas.microsoft.com/office/powerpoint/2010/main" val="251334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7F885FE-5726-591C-7F10-C70EF4AD6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MV wurden in insgesamt 9 Merkmalen identifiziert</a:t>
            </a:r>
          </a:p>
          <a:p>
            <a:r>
              <a:rPr lang="de-DE" dirty="0"/>
              <a:t>Auffällig: Jeweils immer genau 5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D4B30E7-9959-0BE2-BF92-6B2B9BB4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Missing</a:t>
            </a:r>
            <a:r>
              <a:rPr lang="de-DE" dirty="0"/>
              <a:t> Values - Überblick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956882-F34C-4743-4030-C18526814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68"/>
          <a:stretch/>
        </p:blipFill>
        <p:spPr bwMode="auto">
          <a:xfrm>
            <a:off x="2833599" y="2298028"/>
            <a:ext cx="3476802" cy="434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591D901-9195-96EA-F168-77DF7F4B3664}"/>
              </a:ext>
            </a:extLst>
          </p:cNvPr>
          <p:cNvSpPr/>
          <p:nvPr/>
        </p:nvSpPr>
        <p:spPr>
          <a:xfrm>
            <a:off x="2923822" y="3279422"/>
            <a:ext cx="2404534" cy="1992489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5E169FF-84DC-8647-82B1-4BCC1FD1F2B2}"/>
              </a:ext>
            </a:extLst>
          </p:cNvPr>
          <p:cNvCxnSpPr>
            <a:cxnSpLocks/>
          </p:cNvCxnSpPr>
          <p:nvPr/>
        </p:nvCxnSpPr>
        <p:spPr>
          <a:xfrm>
            <a:off x="1354667" y="2404533"/>
            <a:ext cx="0" cy="1871134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4688BC6A-0FE7-9F81-5A3C-84B366D1FE9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309511" y="4275667"/>
            <a:ext cx="1614311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49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6B87688-CACB-AE49-3B07-50B11313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Missing</a:t>
            </a:r>
            <a:r>
              <a:rPr lang="de-DE" dirty="0"/>
              <a:t> Values - Handlungsempfehlung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662EBB8-64BE-FD93-51C4-89B825C76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483" y="4918585"/>
            <a:ext cx="4784702" cy="18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3766573C-96FF-0E80-2753-415ED48A6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948" y="957861"/>
            <a:ext cx="5935838" cy="3437255"/>
          </a:xfrm>
        </p:spPr>
        <p:txBody>
          <a:bodyPr/>
          <a:lstStyle/>
          <a:p>
            <a:r>
              <a:rPr lang="de-DE" sz="2000" dirty="0"/>
              <a:t>Zeilen 14, 383, 1334, 1777, 2157: „</a:t>
            </a:r>
            <a:r>
              <a:rPr lang="de-DE" sz="2000" dirty="0" err="1"/>
              <a:t>citric</a:t>
            </a:r>
            <a:r>
              <a:rPr lang="de-DE" sz="2000" dirty="0"/>
              <a:t> </a:t>
            </a:r>
            <a:r>
              <a:rPr lang="de-DE" sz="2000" dirty="0" err="1"/>
              <a:t>acid</a:t>
            </a:r>
            <a:r>
              <a:rPr lang="de-DE" sz="2000" dirty="0"/>
              <a:t>“: </a:t>
            </a:r>
            <a:r>
              <a:rPr lang="de-DE" sz="2000" dirty="0" err="1"/>
              <a:t>NaN</a:t>
            </a:r>
            <a:r>
              <a:rPr lang="de-DE" sz="2000" dirty="0"/>
              <a:t> ersetzen. Da es nur 5 Zeilen sind, sollte kein Verzerrungseffekt entstehen</a:t>
            </a:r>
          </a:p>
          <a:p>
            <a:r>
              <a:rPr lang="de-DE" sz="2000" dirty="0"/>
              <a:t>Zeilen 887, 1715, 2024, 2649, 3781: Zeilen löschen weil zu viele Werte fehlen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E6F5413-A0A6-6A10-DCC1-6E90E4B8F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255" y="2541459"/>
            <a:ext cx="4965158" cy="233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47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F0644D-5BF8-F6DA-3351-6E236B374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Handlungsempfehlung aus Task 1:</a:t>
            </a:r>
          </a:p>
          <a:p>
            <a:endParaRPr lang="de-DE" sz="1200" dirty="0"/>
          </a:p>
          <a:p>
            <a:pPr lvl="1"/>
            <a:r>
              <a:rPr lang="de-DE" sz="2400" dirty="0"/>
              <a:t>Löschen von </a:t>
            </a:r>
            <a:r>
              <a:rPr lang="de-DE" sz="2400" b="1" dirty="0"/>
              <a:t>Calcium</a:t>
            </a:r>
          </a:p>
          <a:p>
            <a:pPr lvl="1"/>
            <a:r>
              <a:rPr lang="de-DE" sz="2400" dirty="0"/>
              <a:t>Löschen von </a:t>
            </a:r>
            <a:r>
              <a:rPr lang="de-DE" sz="2400" b="1" dirty="0" err="1"/>
              <a:t>free</a:t>
            </a:r>
            <a:r>
              <a:rPr lang="de-DE" sz="2400" b="1" dirty="0"/>
              <a:t> </a:t>
            </a:r>
            <a:r>
              <a:rPr lang="de-DE" sz="2400" b="1" dirty="0" err="1"/>
              <a:t>sulfur</a:t>
            </a:r>
            <a:r>
              <a:rPr lang="de-DE" sz="2400" b="1" dirty="0"/>
              <a:t> </a:t>
            </a:r>
            <a:r>
              <a:rPr lang="de-DE" sz="2400" b="1" dirty="0" err="1"/>
              <a:t>dioxide</a:t>
            </a:r>
            <a:endParaRPr lang="de-DE" sz="2400" b="1" dirty="0"/>
          </a:p>
          <a:p>
            <a:pPr lvl="1"/>
            <a:r>
              <a:rPr lang="de-DE" sz="2400" dirty="0"/>
              <a:t>Löschen von </a:t>
            </a:r>
            <a:r>
              <a:rPr lang="de-DE" sz="2400" b="1" dirty="0"/>
              <a:t>Density</a:t>
            </a:r>
          </a:p>
          <a:p>
            <a:pPr lvl="1"/>
            <a:r>
              <a:rPr lang="de-DE" sz="2400" dirty="0"/>
              <a:t>Löschen von Datensätzen mit Wert von </a:t>
            </a:r>
            <a:r>
              <a:rPr lang="de-DE" sz="2400" b="1" dirty="0"/>
              <a:t>99</a:t>
            </a:r>
            <a:r>
              <a:rPr lang="de-DE" sz="2400" dirty="0"/>
              <a:t> bei </a:t>
            </a:r>
            <a:r>
              <a:rPr lang="de-DE" sz="2400" b="1" dirty="0"/>
              <a:t>Qualität</a:t>
            </a:r>
            <a:r>
              <a:rPr lang="de-DE" sz="2400" dirty="0"/>
              <a:t> (48 Ausreißer)</a:t>
            </a:r>
          </a:p>
          <a:p>
            <a:pPr lvl="1"/>
            <a:endParaRPr lang="de-DE" sz="2400" dirty="0"/>
          </a:p>
          <a:p>
            <a:pPr lvl="1"/>
            <a:r>
              <a:rPr lang="de-DE" sz="2400" dirty="0"/>
              <a:t>Generell Datensätze mit Ausreißern zu ersetzen</a:t>
            </a:r>
          </a:p>
          <a:p>
            <a:pPr lvl="1"/>
            <a:endParaRPr lang="de-DE" sz="2400" dirty="0"/>
          </a:p>
          <a:p>
            <a:pPr lvl="1"/>
            <a:r>
              <a:rPr lang="de-DE" sz="2400" dirty="0"/>
              <a:t>Anpassen der Rechtsschiefen</a:t>
            </a:r>
          </a:p>
          <a:p>
            <a:pPr lvl="1"/>
            <a:r>
              <a:rPr lang="de-DE" sz="2400" dirty="0"/>
              <a:t>Transformieren von Daten, die homogenisiert sind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09221-FBC2-C8D6-7BC8-B6400872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</p:spTree>
    <p:extLst>
      <p:ext uri="{BB962C8B-B14F-4D97-AF65-F5344CB8AC3E}">
        <p14:creationId xmlns:p14="http://schemas.microsoft.com/office/powerpoint/2010/main" val="323679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C36E1BE-8912-3042-88FE-8F6C5F624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endParaRPr lang="de-DE" dirty="0"/>
          </a:p>
          <a:p>
            <a:pPr marL="306000" lvl="1" indent="-306000"/>
            <a:r>
              <a:rPr lang="de-DE" dirty="0"/>
              <a:t>Ersetzen von fehlenden Werten durch Median</a:t>
            </a:r>
          </a:p>
          <a:p>
            <a:pPr marL="306000" lvl="1" indent="-306000"/>
            <a:endParaRPr lang="de-DE" dirty="0"/>
          </a:p>
          <a:p>
            <a:pPr marL="306000" lvl="1" indent="-306000"/>
            <a:r>
              <a:rPr lang="de-DE" dirty="0"/>
              <a:t>Löschen von Datensätzen, die zu viele fehlende Werte besitzen (</a:t>
            </a:r>
            <a:r>
              <a:rPr lang="de-DE" u="sng" dirty="0"/>
              <a:t>nur in Trainingsdaten!)</a:t>
            </a:r>
          </a:p>
          <a:p>
            <a:pPr marL="306000" lvl="1" indent="-306000"/>
            <a:endParaRPr lang="de-DE" dirty="0"/>
          </a:p>
          <a:p>
            <a:r>
              <a:rPr lang="de-DE" dirty="0"/>
              <a:t>Außerdem wird „</a:t>
            </a:r>
            <a:r>
              <a:rPr lang="de-DE" b="1" dirty="0" err="1"/>
              <a:t>wine</a:t>
            </a:r>
            <a:r>
              <a:rPr lang="de-DE" b="1" dirty="0"/>
              <a:t>-type</a:t>
            </a:r>
            <a:r>
              <a:rPr lang="de-DE" dirty="0"/>
              <a:t>“ umcodiert, sodass es einen numerischen Wert besitzt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7994DD4-12CE-A10E-F2A6-0360B43A1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Minimal </a:t>
            </a:r>
            <a:r>
              <a:rPr lang="de-DE" dirty="0" err="1"/>
              <a:t>Preprocessing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043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1CF81D5-73C3-2425-9E59-E83C7EA6C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Citric</a:t>
            </a:r>
            <a:r>
              <a:rPr lang="de-DE" dirty="0"/>
              <a:t> </a:t>
            </a:r>
            <a:r>
              <a:rPr lang="de-DE" dirty="0" err="1"/>
              <a:t>acid</a:t>
            </a:r>
            <a:r>
              <a:rPr lang="de-DE" dirty="0"/>
              <a:t>: Zeilen 383, 1334, 1777, 2157 sind betroffen</a:t>
            </a:r>
          </a:p>
          <a:p>
            <a:r>
              <a:rPr lang="de-DE" dirty="0"/>
              <a:t>Median bestimmt, da somit keine Verzerrung stattfindet</a:t>
            </a:r>
          </a:p>
          <a:p>
            <a:r>
              <a:rPr lang="de-DE" dirty="0"/>
              <a:t>Fehlende Werte wurden durch Median ersetzt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4E2CF29-AB86-FF3D-1026-B006D1D0A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Ersetzen von fehlenden Werten durch Median</a:t>
            </a:r>
          </a:p>
        </p:txBody>
      </p:sp>
    </p:spTree>
    <p:extLst>
      <p:ext uri="{BB962C8B-B14F-4D97-AF65-F5344CB8AC3E}">
        <p14:creationId xmlns:p14="http://schemas.microsoft.com/office/powerpoint/2010/main" val="402051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5F903857-D5CB-951B-0A3C-D948C9806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837" y="3235325"/>
            <a:ext cx="39719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0F4BED0-902D-7D02-C69B-B46E6613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Überblick	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EDCE4EA9-742A-8FDC-2D11-264E2A604453}"/>
              </a:ext>
            </a:extLst>
          </p:cNvPr>
          <p:cNvSpPr txBox="1">
            <a:spLocks/>
          </p:cNvSpPr>
          <p:nvPr/>
        </p:nvSpPr>
        <p:spPr bwMode="auto">
          <a:xfrm>
            <a:off x="434281" y="1296000"/>
            <a:ext cx="8275438" cy="51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06000" indent="-3060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4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In den Merkmalen „volatile </a:t>
            </a:r>
            <a:r>
              <a:rPr lang="de-DE" sz="2000" dirty="0" err="1"/>
              <a:t>acidity</a:t>
            </a:r>
            <a:r>
              <a:rPr lang="de-DE" sz="2000" dirty="0"/>
              <a:t>“, „</a:t>
            </a:r>
            <a:r>
              <a:rPr lang="de-DE" sz="2000" dirty="0" err="1"/>
              <a:t>minerals</a:t>
            </a:r>
            <a:r>
              <a:rPr lang="de-DE" sz="2000" dirty="0"/>
              <a:t>“ und „</a:t>
            </a:r>
            <a:r>
              <a:rPr lang="de-DE" sz="2000" dirty="0" err="1"/>
              <a:t>calcium</a:t>
            </a:r>
            <a:r>
              <a:rPr lang="de-DE" sz="2000" dirty="0"/>
              <a:t>“, bestehen diverse Auffälligkeiten </a:t>
            </a:r>
          </a:p>
          <a:p>
            <a:r>
              <a:rPr lang="de-DE" sz="2000" dirty="0"/>
              <a:t>„volatile </a:t>
            </a:r>
            <a:r>
              <a:rPr lang="de-DE" sz="2000" dirty="0" err="1"/>
              <a:t>acidity</a:t>
            </a:r>
            <a:r>
              <a:rPr lang="de-DE" sz="2000" dirty="0"/>
              <a:t>“: </a:t>
            </a:r>
            <a:r>
              <a:rPr lang="de-DE" sz="2000" dirty="0" err="1"/>
              <a:t>mean</a:t>
            </a:r>
            <a:r>
              <a:rPr lang="de-DE" sz="2000" dirty="0"/>
              <a:t>: 0,278241 </a:t>
            </a:r>
            <a:r>
              <a:rPr lang="de-DE" sz="2000" dirty="0" err="1"/>
              <a:t>std</a:t>
            </a:r>
            <a:r>
              <a:rPr lang="de-DE" sz="2000" dirty="0"/>
              <a:t>: 0.100795 </a:t>
            </a:r>
            <a:r>
              <a:rPr lang="de-DE" sz="2000" dirty="0">
                <a:sym typeface="Wingdings" panose="05000000000000000000" pitchFamily="2" charset="2"/>
              </a:rPr>
              <a:t> Hohe Variation in den Daten</a:t>
            </a:r>
          </a:p>
          <a:p>
            <a:r>
              <a:rPr lang="de-DE" sz="2000" dirty="0"/>
              <a:t>„</a:t>
            </a:r>
            <a:r>
              <a:rPr lang="de-DE" sz="2000" dirty="0" err="1"/>
              <a:t>minerals</a:t>
            </a:r>
            <a:r>
              <a:rPr lang="de-DE" sz="2000" dirty="0"/>
              <a:t>“, „</a:t>
            </a:r>
            <a:r>
              <a:rPr lang="de-DE" sz="2000" dirty="0" err="1"/>
              <a:t>calcium</a:t>
            </a:r>
            <a:r>
              <a:rPr lang="de-DE" sz="2000" dirty="0"/>
              <a:t>“: Hohe Standartabweichung </a:t>
            </a:r>
            <a:r>
              <a:rPr lang="de-DE" sz="2000" dirty="0">
                <a:sym typeface="Wingdings" panose="05000000000000000000" pitchFamily="2" charset="2"/>
              </a:rPr>
              <a:t> Hohe Variation in den Daten</a:t>
            </a:r>
            <a:endParaRPr lang="de-DE" sz="2000" dirty="0"/>
          </a:p>
          <a:p>
            <a:endParaRPr lang="de-DE" sz="20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E7FFC48-D29A-C452-1402-0337FDE4A245}"/>
              </a:ext>
            </a:extLst>
          </p:cNvPr>
          <p:cNvSpPr/>
          <p:nvPr/>
        </p:nvSpPr>
        <p:spPr>
          <a:xfrm>
            <a:off x="3580564" y="4029133"/>
            <a:ext cx="829733" cy="282222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E129300-4D0A-D4BC-C680-D660A1F69583}"/>
              </a:ext>
            </a:extLst>
          </p:cNvPr>
          <p:cNvSpPr/>
          <p:nvPr/>
        </p:nvSpPr>
        <p:spPr>
          <a:xfrm>
            <a:off x="3625720" y="4385334"/>
            <a:ext cx="829733" cy="282222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59E9896-616D-210D-49E8-7C2797D196EB}"/>
              </a:ext>
            </a:extLst>
          </p:cNvPr>
          <p:cNvSpPr/>
          <p:nvPr/>
        </p:nvSpPr>
        <p:spPr>
          <a:xfrm>
            <a:off x="4590920" y="4385334"/>
            <a:ext cx="1860680" cy="282222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70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4EFB6F6-8C1B-4BF8-7C53-53B8FADD6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281" y="1201407"/>
            <a:ext cx="8275438" cy="5130000"/>
          </a:xfrm>
        </p:spPr>
        <p:txBody>
          <a:bodyPr/>
          <a:lstStyle/>
          <a:p>
            <a:r>
              <a:rPr lang="de-DE" dirty="0"/>
              <a:t>Dies gilt nur für die Trainingsdaten.</a:t>
            </a:r>
          </a:p>
          <a:p>
            <a:r>
              <a:rPr lang="de-DE" dirty="0"/>
              <a:t>Datensätzen, die zu viele fehlende Werte besitzen</a:t>
            </a:r>
          </a:p>
          <a:p>
            <a:endParaRPr lang="de-DE" dirty="0"/>
          </a:p>
          <a:p>
            <a:pPr lvl="1"/>
            <a:r>
              <a:rPr lang="de-DE" dirty="0"/>
              <a:t>1715</a:t>
            </a:r>
          </a:p>
          <a:p>
            <a:pPr lvl="1"/>
            <a:r>
              <a:rPr lang="de-DE" dirty="0"/>
              <a:t>2024</a:t>
            </a:r>
          </a:p>
          <a:p>
            <a:pPr lvl="1"/>
            <a:r>
              <a:rPr lang="de-DE" dirty="0"/>
              <a:t>2649</a:t>
            </a:r>
          </a:p>
          <a:p>
            <a:pPr lvl="1"/>
            <a:r>
              <a:rPr lang="de-DE" dirty="0"/>
              <a:t>3781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EC1CA9F-E95E-A1A7-865E-96F89A485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Löschen von Datensätzen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878AB7B-AB60-78AD-C893-B14ADCF12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3" y="2490590"/>
            <a:ext cx="4698126" cy="279367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E9E6F08-0DAE-B6BD-04BF-BE57569AFA6B}"/>
              </a:ext>
            </a:extLst>
          </p:cNvPr>
          <p:cNvSpPr/>
          <p:nvPr/>
        </p:nvSpPr>
        <p:spPr>
          <a:xfrm>
            <a:off x="2554014" y="3205656"/>
            <a:ext cx="4550979" cy="135583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 nach oben 7">
            <a:extLst>
              <a:ext uri="{FF2B5EF4-FFF2-40B4-BE49-F238E27FC236}">
                <a16:creationId xmlns:a16="http://schemas.microsoft.com/office/drawing/2014/main" id="{9027A705-61F7-505F-E3A1-3925873EFE79}"/>
              </a:ext>
            </a:extLst>
          </p:cNvPr>
          <p:cNvSpPr/>
          <p:nvPr/>
        </p:nvSpPr>
        <p:spPr>
          <a:xfrm rot="16200000">
            <a:off x="7505203" y="3016674"/>
            <a:ext cx="676894" cy="105690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720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A713D9A-B525-2AF5-DB77-0E19470E5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281" y="1296000"/>
            <a:ext cx="8275438" cy="1120629"/>
          </a:xfrm>
        </p:spPr>
        <p:txBody>
          <a:bodyPr/>
          <a:lstStyle/>
          <a:p>
            <a:r>
              <a:rPr lang="de-DE" dirty="0"/>
              <a:t>Damit es einen </a:t>
            </a:r>
            <a:r>
              <a:rPr lang="de-DE" u="sng" dirty="0"/>
              <a:t>numerischen</a:t>
            </a:r>
            <a:r>
              <a:rPr lang="de-DE" dirty="0"/>
              <a:t> Wert besitzt!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A6993CE-4F81-15EC-ACC3-35A79448A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Umcodieren des </a:t>
            </a:r>
            <a:r>
              <a:rPr lang="de-DE" dirty="0" err="1">
                <a:solidFill>
                  <a:schemeClr val="accent1"/>
                </a:solidFill>
              </a:rPr>
              <a:t>wine</a:t>
            </a:r>
            <a:r>
              <a:rPr lang="de-DE" dirty="0">
                <a:solidFill>
                  <a:schemeClr val="accent1"/>
                </a:solidFill>
              </a:rPr>
              <a:t> type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1AEEA395-56E4-07B8-8D6C-AB0156F27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464727"/>
              </p:ext>
            </p:extLst>
          </p:nvPr>
        </p:nvGraphicFramePr>
        <p:xfrm>
          <a:off x="957517" y="1860855"/>
          <a:ext cx="7178566" cy="3136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283">
                  <a:extLst>
                    <a:ext uri="{9D8B030D-6E8A-4147-A177-3AD203B41FA5}">
                      <a16:colId xmlns:a16="http://schemas.microsoft.com/office/drawing/2014/main" val="1295873873"/>
                    </a:ext>
                  </a:extLst>
                </a:gridCol>
                <a:gridCol w="3589283">
                  <a:extLst>
                    <a:ext uri="{9D8B030D-6E8A-4147-A177-3AD203B41FA5}">
                      <a16:colId xmlns:a16="http://schemas.microsoft.com/office/drawing/2014/main" val="1013332351"/>
                    </a:ext>
                  </a:extLst>
                </a:gridCol>
              </a:tblGrid>
              <a:tr h="522715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Wine</a:t>
                      </a:r>
                      <a:r>
                        <a:rPr lang="de-DE" sz="2400" dirty="0"/>
                        <a:t>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Codierung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790946"/>
                  </a:ext>
                </a:extLst>
              </a:tr>
              <a:tr h="522715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Merlot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792547"/>
                  </a:ext>
                </a:extLst>
              </a:tr>
              <a:tr h="522715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Chardonnay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46702"/>
                  </a:ext>
                </a:extLst>
              </a:tr>
              <a:tr h="52271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/>
                        <a:t>Cabernet Sauvignon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502063"/>
                  </a:ext>
                </a:extLst>
              </a:tr>
              <a:tr h="522715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Pinot Noir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616776"/>
                  </a:ext>
                </a:extLst>
              </a:tr>
              <a:tr h="522715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Gamay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906543"/>
                  </a:ext>
                </a:extLst>
              </a:tr>
            </a:tbl>
          </a:graphicData>
        </a:graphic>
      </p:graphicFrame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3D2485C3-B031-EA0C-729D-0683943DD18B}"/>
              </a:ext>
            </a:extLst>
          </p:cNvPr>
          <p:cNvSpPr txBox="1">
            <a:spLocks/>
          </p:cNvSpPr>
          <p:nvPr/>
        </p:nvSpPr>
        <p:spPr bwMode="auto">
          <a:xfrm>
            <a:off x="434281" y="5363528"/>
            <a:ext cx="8275438" cy="1120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06000" indent="-3060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4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accent1"/>
                </a:solidFill>
              </a:rPr>
              <a:t>Kommentar: Fehler beim ersten Versuch. Es hätte das </a:t>
            </a:r>
            <a:r>
              <a:rPr lang="de-DE" dirty="0" err="1">
                <a:solidFill>
                  <a:schemeClr val="accent1"/>
                </a:solidFill>
              </a:rPr>
              <a:t>one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hot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encoding</a:t>
            </a:r>
            <a:r>
              <a:rPr lang="de-DE" dirty="0">
                <a:solidFill>
                  <a:schemeClr val="accent1"/>
                </a:solidFill>
              </a:rPr>
              <a:t> angewendet werden müssen.</a:t>
            </a:r>
          </a:p>
          <a:p>
            <a:pPr marL="0" indent="0">
              <a:buFont typeface="Lucida Grande" charset="0"/>
              <a:buNone/>
            </a:pPr>
            <a:endParaRPr lang="de-DE" dirty="0"/>
          </a:p>
          <a:p>
            <a:endParaRPr lang="de-DE" dirty="0"/>
          </a:p>
          <a:p>
            <a:pPr marL="0" indent="0">
              <a:buFont typeface="Lucida Grande" charset="0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115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49198E5-E0C5-956A-E0C9-E521DDDEF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Nutzung von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encoding</a:t>
            </a:r>
            <a:r>
              <a:rPr lang="de-DE" dirty="0"/>
              <a:t> für das Codieren des </a:t>
            </a:r>
            <a:r>
              <a:rPr lang="de-DE" dirty="0" err="1"/>
              <a:t>wine</a:t>
            </a:r>
            <a:r>
              <a:rPr lang="de-DE" dirty="0"/>
              <a:t> type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B233811-B17E-A56F-1D79-56334A437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Umcodieren des </a:t>
            </a:r>
            <a:r>
              <a:rPr lang="de-DE" dirty="0" err="1"/>
              <a:t>wine</a:t>
            </a:r>
            <a:r>
              <a:rPr lang="de-DE" dirty="0"/>
              <a:t> type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1E34271-26E6-A12D-F891-831607CAD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570" y="2303784"/>
            <a:ext cx="5974860" cy="375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8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8B1555C-C5A0-D327-3B08-EFEED008F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Zuvor nur minimal </a:t>
            </a:r>
            <a:r>
              <a:rPr lang="de-DE" dirty="0" err="1"/>
              <a:t>Preprocessing</a:t>
            </a:r>
            <a:r>
              <a:rPr lang="de-DE" dirty="0"/>
              <a:t> durchgeführt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AFA0621-85B7-7C3F-8B3E-559224F5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Erstes Regressionsmodell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32B3631-D78C-0CA0-E885-06CCEBC8A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398374"/>
              </p:ext>
            </p:extLst>
          </p:nvPr>
        </p:nvGraphicFramePr>
        <p:xfrm>
          <a:off x="2015703" y="2866049"/>
          <a:ext cx="5062193" cy="1495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293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3637900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</a:tblGrid>
              <a:tr h="599053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Vorher Zustand: Regressionsmodell Ergebnisse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448416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448416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1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607900F-9857-12B4-4ADC-8D8605B8F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Durch das neue minimal </a:t>
            </a:r>
            <a:r>
              <a:rPr lang="de-DE" dirty="0" err="1"/>
              <a:t>Preprocessing</a:t>
            </a:r>
            <a:r>
              <a:rPr lang="de-DE" dirty="0"/>
              <a:t> verbessert sich der MAE um 0,121 und der R</a:t>
            </a:r>
            <a:r>
              <a:rPr lang="de-DE" baseline="30000" dirty="0"/>
              <a:t>2</a:t>
            </a:r>
            <a:r>
              <a:rPr lang="de-DE" dirty="0"/>
              <a:t> um 0,008</a:t>
            </a:r>
            <a:endParaRPr lang="de-DE" baseline="30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5A365A4-516D-CBB3-AD69-30CA1C73D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Erstes Regressionsmodell alt vs. neu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A5ACEA33-6D6F-E2B3-3573-27BEE9E23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611178"/>
              </p:ext>
            </p:extLst>
          </p:nvPr>
        </p:nvGraphicFramePr>
        <p:xfrm>
          <a:off x="432000" y="3593464"/>
          <a:ext cx="3582548" cy="1598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982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2574566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</a:tblGrid>
              <a:tr h="596365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Altes  Modell: Regressionsmodell Ergebnisse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479127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479127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160BE70F-9D8C-7175-E2B0-9FD7BF42B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270963"/>
              </p:ext>
            </p:extLst>
          </p:nvPr>
        </p:nvGraphicFramePr>
        <p:xfrm>
          <a:off x="4849586" y="3585074"/>
          <a:ext cx="3582548" cy="1598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982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2574566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Neues Modell Regressionsmodell Ergebnisse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479127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479127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28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5CF2363-F659-6FBE-0AC6-3969233AF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Löschen von Merkmalen</a:t>
            </a:r>
          </a:p>
          <a:p>
            <a:pPr lvl="1"/>
            <a:r>
              <a:rPr lang="de-DE" dirty="0"/>
              <a:t>Calcium</a:t>
            </a:r>
          </a:p>
          <a:p>
            <a:pPr lvl="1"/>
            <a:r>
              <a:rPr lang="de-DE" dirty="0"/>
              <a:t>Free Sulfur Dioxide</a:t>
            </a:r>
          </a:p>
          <a:p>
            <a:pPr lvl="1"/>
            <a:r>
              <a:rPr lang="de-DE" dirty="0"/>
              <a:t>Density</a:t>
            </a:r>
          </a:p>
          <a:p>
            <a:pPr lvl="1"/>
            <a:endParaRPr lang="de-DE" dirty="0"/>
          </a:p>
          <a:p>
            <a:r>
              <a:rPr lang="de-DE" dirty="0"/>
              <a:t>Ersetzen von Ausreißern</a:t>
            </a:r>
          </a:p>
          <a:p>
            <a:endParaRPr lang="de-DE" dirty="0"/>
          </a:p>
          <a:p>
            <a:r>
              <a:rPr lang="de-DE" dirty="0"/>
              <a:t>Transformieren der Schiefen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BE6C328-82F6-4F1C-AF18-7B94E49A7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312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3F75FAE-ED8A-864B-2D2F-8ABF6C908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Hohe Korrelation zu Minerals, da es sich bei Calcium um ein Mineral handelt.</a:t>
            </a:r>
          </a:p>
          <a:p>
            <a:r>
              <a:rPr lang="de-DE" dirty="0"/>
              <a:t>Dieses wurde entfernt.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1F9F03F-C20D-B1FD-2C45-0FD671089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Löschen von Calcium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7261B782-E963-0F1C-E836-A2C9D2644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13216"/>
              </p:ext>
            </p:extLst>
          </p:nvPr>
        </p:nvGraphicFramePr>
        <p:xfrm>
          <a:off x="1194412" y="311932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131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2480441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  <a:gridCol w="2644428">
                  <a:extLst>
                    <a:ext uri="{9D8B030D-6E8A-4147-A177-3AD203B41FA5}">
                      <a16:colId xmlns:a16="http://schemas.microsoft.com/office/drawing/2014/main" val="126527834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Vorher / Nachher – Vergleich des Ergebnisses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Vorher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Nachher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8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59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607900F-9857-12B4-4ADC-8D8605B8F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Ergebnisse durch </a:t>
            </a:r>
            <a:r>
              <a:rPr lang="de-DE" dirty="0" err="1"/>
              <a:t>Preprocessing</a:t>
            </a:r>
            <a:r>
              <a:rPr lang="de-DE" dirty="0"/>
              <a:t> MS2 und MS4 im Vergleich</a:t>
            </a:r>
          </a:p>
          <a:p>
            <a:pPr marL="0" indent="0">
              <a:buNone/>
            </a:pPr>
            <a:endParaRPr lang="de-DE" baseline="30000" dirty="0"/>
          </a:p>
          <a:p>
            <a:pPr marL="0" indent="0">
              <a:buNone/>
            </a:pPr>
            <a:endParaRPr lang="de-DE" baseline="30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5A365A4-516D-CBB3-AD69-30CA1C73D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accent1"/>
                </a:solidFill>
              </a:rPr>
              <a:t>Preprocessing</a:t>
            </a:r>
            <a:r>
              <a:rPr lang="de-DE" dirty="0">
                <a:solidFill>
                  <a:schemeClr val="accent1"/>
                </a:solidFill>
              </a:rPr>
              <a:t> alt vs. neu Löschen von Calcium 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A5ACEA33-6D6F-E2B3-3573-27BEE9E23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441580"/>
              </p:ext>
            </p:extLst>
          </p:nvPr>
        </p:nvGraphicFramePr>
        <p:xfrm>
          <a:off x="432000" y="3593464"/>
          <a:ext cx="3582548" cy="1598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982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2574566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</a:tblGrid>
              <a:tr h="596365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Altes  Modell: Regressionsmodell Ergebnisse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479127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2.229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479127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160BE70F-9D8C-7175-E2B0-9FD7BF42B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20385"/>
              </p:ext>
            </p:extLst>
          </p:nvPr>
        </p:nvGraphicFramePr>
        <p:xfrm>
          <a:off x="4849586" y="3585074"/>
          <a:ext cx="3582548" cy="1598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982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2574566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Neues Modell Regressionsmodell Ergebnisse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479127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479127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1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3E3D259-C832-3F13-58F9-FE09C5520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Hohe Korrelation zu Total Sulfur Dioxide, da es eine Teilmenge davon ist</a:t>
            </a:r>
          </a:p>
          <a:p>
            <a:r>
              <a:rPr lang="de-DE" dirty="0"/>
              <a:t>Free Sulfur Dioxide hat keine Korrelation zum Label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8B79E62-915B-E59F-B3E5-8C5B1FF2B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Löschen von Free Sulfur Dioxide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6E55FC89-4490-B42A-FEEA-5B5D7C38B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170957"/>
              </p:ext>
            </p:extLst>
          </p:nvPr>
        </p:nvGraphicFramePr>
        <p:xfrm>
          <a:off x="1194412" y="311932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131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2480441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  <a:gridCol w="2644428">
                  <a:extLst>
                    <a:ext uri="{9D8B030D-6E8A-4147-A177-3AD203B41FA5}">
                      <a16:colId xmlns:a16="http://schemas.microsoft.com/office/drawing/2014/main" val="126527834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Vorher / Nachher – Vergleich des Ergebnisses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Vorher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Nachher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8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74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607900F-9857-12B4-4ADC-8D8605B8F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Ergebnisse durch </a:t>
            </a:r>
            <a:r>
              <a:rPr lang="de-DE" dirty="0" err="1"/>
              <a:t>Preprocessing</a:t>
            </a:r>
            <a:r>
              <a:rPr lang="de-DE" dirty="0"/>
              <a:t> MS2 und MS4 im Vergleich</a:t>
            </a:r>
          </a:p>
          <a:p>
            <a:pPr marL="0" indent="0">
              <a:buNone/>
            </a:pPr>
            <a:endParaRPr lang="de-DE" baseline="30000" dirty="0"/>
          </a:p>
          <a:p>
            <a:pPr marL="0" indent="0">
              <a:buNone/>
            </a:pPr>
            <a:endParaRPr lang="de-DE" baseline="30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5A365A4-516D-CBB3-AD69-30CA1C73D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accent1"/>
                </a:solidFill>
              </a:rPr>
              <a:t>Preprocessing</a:t>
            </a:r>
            <a:r>
              <a:rPr lang="de-DE" dirty="0">
                <a:solidFill>
                  <a:schemeClr val="accent1"/>
                </a:solidFill>
              </a:rPr>
              <a:t> alt vs. neu Löschen von </a:t>
            </a:r>
            <a:r>
              <a:rPr lang="de-DE" dirty="0" err="1">
                <a:solidFill>
                  <a:schemeClr val="accent1"/>
                </a:solidFill>
              </a:rPr>
              <a:t>free</a:t>
            </a:r>
            <a:r>
              <a:rPr lang="de-DE" dirty="0">
                <a:solidFill>
                  <a:schemeClr val="accent1"/>
                </a:solidFill>
              </a:rPr>
              <a:t> Sulfur Dioxide 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A5ACEA33-6D6F-E2B3-3573-27BEE9E23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310586"/>
              </p:ext>
            </p:extLst>
          </p:nvPr>
        </p:nvGraphicFramePr>
        <p:xfrm>
          <a:off x="432000" y="3593464"/>
          <a:ext cx="3582548" cy="1598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982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2574566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</a:tblGrid>
              <a:tr h="596365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Altes  Modell: Regressionsmodell Ergebnisse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479127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2.223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479127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160BE70F-9D8C-7175-E2B0-9FD7BF42B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851448"/>
              </p:ext>
            </p:extLst>
          </p:nvPr>
        </p:nvGraphicFramePr>
        <p:xfrm>
          <a:off x="4849586" y="3585074"/>
          <a:ext cx="3582548" cy="1598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982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2574566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Neues Modell Regressionsmodell Ergebnisse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479127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479127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95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CD9EC93-5CDC-663C-F7DC-2428032CF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Insgesamt gibt es 5 verschiedene Weinsorten</a:t>
            </a:r>
          </a:p>
          <a:p>
            <a:r>
              <a:rPr lang="de-DE" dirty="0"/>
              <a:t>Diese wurden codiert um sie zu untersuchen</a:t>
            </a:r>
          </a:p>
          <a:p>
            <a:r>
              <a:rPr lang="de-DE" dirty="0"/>
              <a:t>Auffällig: Die Weinsorte Gamay ist in den Daten nur 146 mal vertreten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5239FDC-A59C-FB8B-4DF6-424D85E26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Auffälligkeit – „</a:t>
            </a:r>
            <a:r>
              <a:rPr lang="de-DE" dirty="0" err="1"/>
              <a:t>wine</a:t>
            </a:r>
            <a:r>
              <a:rPr lang="de-DE" dirty="0"/>
              <a:t> type“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B07EF6E-6F3B-5BFC-1A3B-20678D9E3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21" y="3557015"/>
            <a:ext cx="4038600" cy="271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3451ED1-EE1C-722D-EBC7-D18E23B8A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79" y="3979630"/>
            <a:ext cx="2988022" cy="187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12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F0DF8E2-8F3D-8F89-5992-1ACFA3936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Hohe Korrelation zu Residual Sugar und </a:t>
            </a:r>
            <a:r>
              <a:rPr lang="de-DE" dirty="0" err="1"/>
              <a:t>Alcohol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0BE5026-6A7C-2970-1445-12CCE6E0A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Löschen von Density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57A49A5F-8899-9D20-A3C7-752613917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800385"/>
              </p:ext>
            </p:extLst>
          </p:nvPr>
        </p:nvGraphicFramePr>
        <p:xfrm>
          <a:off x="1194412" y="268732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131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2480441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  <a:gridCol w="2644428">
                  <a:extLst>
                    <a:ext uri="{9D8B030D-6E8A-4147-A177-3AD203B41FA5}">
                      <a16:colId xmlns:a16="http://schemas.microsoft.com/office/drawing/2014/main" val="126527834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Vorher / Nachher – Vergleich des Ergebnisses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Vorher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Nachher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8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57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607900F-9857-12B4-4ADC-8D8605B8F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Ergebnisse durch </a:t>
            </a:r>
            <a:r>
              <a:rPr lang="de-DE" dirty="0" err="1"/>
              <a:t>Preprocessing</a:t>
            </a:r>
            <a:r>
              <a:rPr lang="de-DE" dirty="0"/>
              <a:t> MS2 und MS4 im Vergleich</a:t>
            </a:r>
          </a:p>
          <a:p>
            <a:pPr marL="0" indent="0">
              <a:buNone/>
            </a:pPr>
            <a:endParaRPr lang="de-DE" baseline="30000" dirty="0"/>
          </a:p>
          <a:p>
            <a:pPr marL="0" indent="0">
              <a:buNone/>
            </a:pPr>
            <a:endParaRPr lang="de-DE" baseline="30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5A365A4-516D-CBB3-AD69-30CA1C73D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accent1"/>
                </a:solidFill>
              </a:rPr>
              <a:t>Preprocessing</a:t>
            </a:r>
            <a:r>
              <a:rPr lang="de-DE" dirty="0">
                <a:solidFill>
                  <a:schemeClr val="accent1"/>
                </a:solidFill>
              </a:rPr>
              <a:t> alt vs. neu Löschen von Density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A5ACEA33-6D6F-E2B3-3573-27BEE9E23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911938"/>
              </p:ext>
            </p:extLst>
          </p:nvPr>
        </p:nvGraphicFramePr>
        <p:xfrm>
          <a:off x="432000" y="3593464"/>
          <a:ext cx="3582548" cy="1598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982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2574566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</a:tblGrid>
              <a:tr h="596365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Altes  Modell: Regressionsmodell Ergebnisse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479127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2.229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479127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160BE70F-9D8C-7175-E2B0-9FD7BF42B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549329"/>
              </p:ext>
            </p:extLst>
          </p:nvPr>
        </p:nvGraphicFramePr>
        <p:xfrm>
          <a:off x="4849586" y="3585074"/>
          <a:ext cx="3582548" cy="1598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982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2574566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Neues Modell Regressionsmodell Ergebnisse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479127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479127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10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5A1F605-7B0C-556E-FC00-B340789EA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Ausreißer wurden ersetzt bei:</a:t>
            </a:r>
          </a:p>
          <a:p>
            <a:pPr lvl="1"/>
            <a:r>
              <a:rPr lang="de-DE" dirty="0"/>
              <a:t>Fixed </a:t>
            </a:r>
            <a:r>
              <a:rPr lang="de-DE" dirty="0" err="1"/>
              <a:t>Acidity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Residual Sugar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 err="1"/>
              <a:t>Flavanoids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C8F8467-EAF8-1568-DF6C-0F68E443C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Ersetzen von Ausreißern durch Median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C7D824DE-A7A0-A942-BFCC-E5958A519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547433"/>
              </p:ext>
            </p:extLst>
          </p:nvPr>
        </p:nvGraphicFramePr>
        <p:xfrm>
          <a:off x="4267200" y="1860856"/>
          <a:ext cx="455097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999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1851777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  <a:gridCol w="1974202">
                  <a:extLst>
                    <a:ext uri="{9D8B030D-6E8A-4147-A177-3AD203B41FA5}">
                      <a16:colId xmlns:a16="http://schemas.microsoft.com/office/drawing/2014/main" val="1265278348"/>
                    </a:ext>
                  </a:extLst>
                </a:gridCol>
              </a:tblGrid>
              <a:tr h="228469"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Vorher / Nachher – Vergleich Fixed </a:t>
                      </a:r>
                      <a:r>
                        <a:rPr lang="de-DE" dirty="0" err="1"/>
                        <a:t>Acidity</a:t>
                      </a:r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Vorher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Nachher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89120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1.924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211E6829-DEDF-5CBC-3D5A-867310023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096689"/>
              </p:ext>
            </p:extLst>
          </p:nvPr>
        </p:nvGraphicFramePr>
        <p:xfrm>
          <a:off x="4267200" y="3323896"/>
          <a:ext cx="455097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999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1851777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  <a:gridCol w="1974202">
                  <a:extLst>
                    <a:ext uri="{9D8B030D-6E8A-4147-A177-3AD203B41FA5}">
                      <a16:colId xmlns:a16="http://schemas.microsoft.com/office/drawing/2014/main" val="1265278348"/>
                    </a:ext>
                  </a:extLst>
                </a:gridCol>
              </a:tblGrid>
              <a:tr h="228469"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Vorher / Nachher – Vergleich Residual Sugar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Vorher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Nachher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89120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1.924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54ED2BC7-ACC5-8F11-DFBD-08D3808C7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54529"/>
              </p:ext>
            </p:extLst>
          </p:nvPr>
        </p:nvGraphicFramePr>
        <p:xfrm>
          <a:off x="4267200" y="4786936"/>
          <a:ext cx="455097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999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1851777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  <a:gridCol w="1974202">
                  <a:extLst>
                    <a:ext uri="{9D8B030D-6E8A-4147-A177-3AD203B41FA5}">
                      <a16:colId xmlns:a16="http://schemas.microsoft.com/office/drawing/2014/main" val="1265278348"/>
                    </a:ext>
                  </a:extLst>
                </a:gridCol>
              </a:tblGrid>
              <a:tr h="228469"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Vorher / Nachher – Vergleich </a:t>
                      </a:r>
                      <a:r>
                        <a:rPr lang="de-DE" dirty="0" err="1"/>
                        <a:t>Flavanoids</a:t>
                      </a:r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Vorher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Nachher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89120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1.926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  <p:sp>
        <p:nvSpPr>
          <p:cNvPr id="7" name="Rechteck 6">
            <a:extLst>
              <a:ext uri="{FF2B5EF4-FFF2-40B4-BE49-F238E27FC236}">
                <a16:creationId xmlns:a16="http://schemas.microsoft.com/office/drawing/2014/main" id="{94A31E9D-C384-4DBF-2934-00563A0FAEED}"/>
              </a:ext>
            </a:extLst>
          </p:cNvPr>
          <p:cNvSpPr/>
          <p:nvPr/>
        </p:nvSpPr>
        <p:spPr>
          <a:xfrm>
            <a:off x="6982691" y="2291938"/>
            <a:ext cx="1727028" cy="395803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54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5A1F605-7B0C-556E-FC00-B340789EA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Ausreißer wurden ersetzt bei:</a:t>
            </a:r>
          </a:p>
          <a:p>
            <a:pPr lvl="1"/>
            <a:r>
              <a:rPr lang="de-DE" dirty="0"/>
              <a:t>Minerals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Total Sulfur Dioxide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pH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C8F8467-EAF8-1568-DF6C-0F68E443C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Ersetzen von Ausreißern durch Median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C7D824DE-A7A0-A942-BFCC-E5958A519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653888"/>
              </p:ext>
            </p:extLst>
          </p:nvPr>
        </p:nvGraphicFramePr>
        <p:xfrm>
          <a:off x="4267200" y="1860856"/>
          <a:ext cx="455097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999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1851777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  <a:gridCol w="1974202">
                  <a:extLst>
                    <a:ext uri="{9D8B030D-6E8A-4147-A177-3AD203B41FA5}">
                      <a16:colId xmlns:a16="http://schemas.microsoft.com/office/drawing/2014/main" val="1265278348"/>
                    </a:ext>
                  </a:extLst>
                </a:gridCol>
              </a:tblGrid>
              <a:tr h="228469"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Vorher / Nachher – Vergleich Minerals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Vorher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Nachher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89120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1.926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58618885-B291-22F0-EA31-A75F9E2D2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710992"/>
              </p:ext>
            </p:extLst>
          </p:nvPr>
        </p:nvGraphicFramePr>
        <p:xfrm>
          <a:off x="4267200" y="3323896"/>
          <a:ext cx="455097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999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1851777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  <a:gridCol w="1974202">
                  <a:extLst>
                    <a:ext uri="{9D8B030D-6E8A-4147-A177-3AD203B41FA5}">
                      <a16:colId xmlns:a16="http://schemas.microsoft.com/office/drawing/2014/main" val="1265278348"/>
                    </a:ext>
                  </a:extLst>
                </a:gridCol>
              </a:tblGrid>
              <a:tr h="228469"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Vorher / Nachher – Vergleich Total Sulfur </a:t>
                      </a:r>
                      <a:r>
                        <a:rPr lang="de-DE" dirty="0" err="1"/>
                        <a:t>Dio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Vorher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Nachher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89120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1.926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5B5D243C-7E88-5691-8D3D-86DBD1466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60466"/>
              </p:ext>
            </p:extLst>
          </p:nvPr>
        </p:nvGraphicFramePr>
        <p:xfrm>
          <a:off x="4267200" y="4786936"/>
          <a:ext cx="455097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999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1851777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  <a:gridCol w="1974202">
                  <a:extLst>
                    <a:ext uri="{9D8B030D-6E8A-4147-A177-3AD203B41FA5}">
                      <a16:colId xmlns:a16="http://schemas.microsoft.com/office/drawing/2014/main" val="1265278348"/>
                    </a:ext>
                  </a:extLst>
                </a:gridCol>
              </a:tblGrid>
              <a:tr h="228469"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Vorher / Nachher – Vergleich pH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Vorher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Nachher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89120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1.926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  <p:sp>
        <p:nvSpPr>
          <p:cNvPr id="7" name="Rechteck 6">
            <a:extLst>
              <a:ext uri="{FF2B5EF4-FFF2-40B4-BE49-F238E27FC236}">
                <a16:creationId xmlns:a16="http://schemas.microsoft.com/office/drawing/2014/main" id="{149AF224-FFF3-CA78-DC31-7B227B24DA04}"/>
              </a:ext>
            </a:extLst>
          </p:cNvPr>
          <p:cNvSpPr/>
          <p:nvPr/>
        </p:nvSpPr>
        <p:spPr>
          <a:xfrm>
            <a:off x="6982691" y="2291938"/>
            <a:ext cx="1727028" cy="395803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00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5A1F605-7B0C-556E-FC00-B340789EA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Ausreißer wurden ersetzt bei:</a:t>
            </a:r>
          </a:p>
          <a:p>
            <a:pPr lvl="1"/>
            <a:r>
              <a:rPr lang="de-DE" dirty="0"/>
              <a:t>Quality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Dieser Schritt beinhaltet die Löschung von Datensätzen in den Testdaten, bei denen Quality den Wert 99 hat.</a:t>
            </a:r>
          </a:p>
          <a:p>
            <a:r>
              <a:rPr lang="de-DE" dirty="0"/>
              <a:t>Der MAE und R</a:t>
            </a:r>
            <a:r>
              <a:rPr lang="de-DE" baseline="30000" dirty="0"/>
              <a:t>2</a:t>
            </a:r>
            <a:r>
              <a:rPr lang="de-DE" b="1" baseline="30000" dirty="0"/>
              <a:t> </a:t>
            </a:r>
            <a:r>
              <a:rPr lang="de-DE" dirty="0"/>
              <a:t>verbessern sich signifikant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C8F8467-EAF8-1568-DF6C-0F68E443C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Ersetzen von Ausreißern durch Median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C7D824DE-A7A0-A942-BFCC-E5958A519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239128"/>
              </p:ext>
            </p:extLst>
          </p:nvPr>
        </p:nvGraphicFramePr>
        <p:xfrm>
          <a:off x="4267200" y="1860856"/>
          <a:ext cx="455097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999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1851777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  <a:gridCol w="1974202">
                  <a:extLst>
                    <a:ext uri="{9D8B030D-6E8A-4147-A177-3AD203B41FA5}">
                      <a16:colId xmlns:a16="http://schemas.microsoft.com/office/drawing/2014/main" val="1265278348"/>
                    </a:ext>
                  </a:extLst>
                </a:gridCol>
              </a:tblGrid>
              <a:tr h="228469"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Vorher / Nachher – Vergleich Quality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Vorher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Nachher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89120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0.702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0.285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6FB99AE9-3A07-71F6-EF76-561453DAF4D3}"/>
              </a:ext>
            </a:extLst>
          </p:cNvPr>
          <p:cNvSpPr/>
          <p:nvPr/>
        </p:nvSpPr>
        <p:spPr>
          <a:xfrm>
            <a:off x="6982691" y="2291938"/>
            <a:ext cx="1727028" cy="103195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0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5A1F605-7B0C-556E-FC00-B340789EA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Durch das Löschen der Datensätze, bei denen Quality den Wert 99 hat, wird das Regressionsmodell </a:t>
            </a:r>
            <a:r>
              <a:rPr lang="de-DE" b="1" dirty="0">
                <a:solidFill>
                  <a:schemeClr val="accent1"/>
                </a:solidFill>
              </a:rPr>
              <a:t>wesentlich</a:t>
            </a:r>
            <a:r>
              <a:rPr lang="de-DE" dirty="0">
                <a:solidFill>
                  <a:schemeClr val="accent1"/>
                </a:solidFill>
              </a:rPr>
              <a:t> genauer im Vergleich zu MS 2. </a:t>
            </a:r>
          </a:p>
          <a:p>
            <a:r>
              <a:rPr lang="de-DE" dirty="0">
                <a:solidFill>
                  <a:schemeClr val="accent1"/>
                </a:solidFill>
              </a:rPr>
              <a:t>Der MAE verbessert sich um </a:t>
            </a:r>
            <a:r>
              <a:rPr lang="de-DE" b="1" dirty="0">
                <a:solidFill>
                  <a:schemeClr val="accent1"/>
                </a:solidFill>
              </a:rPr>
              <a:t>1,35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C8F8467-EAF8-1568-DF6C-0F68E443C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Ersetzen von Ausreißern durch Median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C7D824DE-A7A0-A942-BFCC-E5958A519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152526"/>
              </p:ext>
            </p:extLst>
          </p:nvPr>
        </p:nvGraphicFramePr>
        <p:xfrm>
          <a:off x="4965700" y="3861000"/>
          <a:ext cx="3877878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70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1577895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  <a:gridCol w="1682213">
                  <a:extLst>
                    <a:ext uri="{9D8B030D-6E8A-4147-A177-3AD203B41FA5}">
                      <a16:colId xmlns:a16="http://schemas.microsoft.com/office/drawing/2014/main" val="1265278348"/>
                    </a:ext>
                  </a:extLst>
                </a:gridCol>
              </a:tblGrid>
              <a:tr h="228469"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Vorher / Nachher – Vergleich Quality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Vorher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Nachher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89120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0.702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0.285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6FB99AE9-3A07-71F6-EF76-561453DAF4D3}"/>
              </a:ext>
            </a:extLst>
          </p:cNvPr>
          <p:cNvSpPr/>
          <p:nvPr/>
        </p:nvSpPr>
        <p:spPr>
          <a:xfrm>
            <a:off x="7200901" y="4213700"/>
            <a:ext cx="1642678" cy="13482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B44B14B0-836B-DA13-C30D-D15385139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054193"/>
              </p:ext>
            </p:extLst>
          </p:nvPr>
        </p:nvGraphicFramePr>
        <p:xfrm>
          <a:off x="127000" y="3860999"/>
          <a:ext cx="4546601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302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1849996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  <a:gridCol w="1972303">
                  <a:extLst>
                    <a:ext uri="{9D8B030D-6E8A-4147-A177-3AD203B41FA5}">
                      <a16:colId xmlns:a16="http://schemas.microsoft.com/office/drawing/2014/main" val="1265278348"/>
                    </a:ext>
                  </a:extLst>
                </a:gridCol>
              </a:tblGrid>
              <a:tr h="434340"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Vorher / Nachher – Vergleich Quality – MS2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Vorher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Nachher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8912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2.052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0.284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FFB9D385-1712-9BA2-B0CD-29CDF69D8E4D}"/>
              </a:ext>
            </a:extLst>
          </p:cNvPr>
          <p:cNvSpPr/>
          <p:nvPr/>
        </p:nvSpPr>
        <p:spPr>
          <a:xfrm>
            <a:off x="2904122" y="4250060"/>
            <a:ext cx="1642678" cy="13482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51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2532BC9-54A7-4A1F-089F-4E1C88CE3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Prüfen, ob Transformation notwendig ist: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sz="1400" dirty="0"/>
          </a:p>
          <a:p>
            <a:r>
              <a:rPr lang="de-DE" dirty="0"/>
              <a:t>Transformation werden angewendet für:</a:t>
            </a:r>
          </a:p>
          <a:p>
            <a:pPr lvl="1"/>
            <a:r>
              <a:rPr lang="de-DE" sz="2000" dirty="0"/>
              <a:t>Volatile </a:t>
            </a:r>
            <a:r>
              <a:rPr lang="de-DE" sz="2000" dirty="0" err="1"/>
              <a:t>Acidity</a:t>
            </a:r>
            <a:endParaRPr lang="de-DE" sz="2000" dirty="0"/>
          </a:p>
          <a:p>
            <a:pPr lvl="1"/>
            <a:r>
              <a:rPr lang="de-DE" sz="2000" dirty="0" err="1"/>
              <a:t>Citric</a:t>
            </a:r>
            <a:r>
              <a:rPr lang="de-DE" sz="2000" dirty="0"/>
              <a:t> Acid</a:t>
            </a:r>
          </a:p>
          <a:p>
            <a:pPr lvl="1"/>
            <a:r>
              <a:rPr lang="de-DE" sz="2000" dirty="0"/>
              <a:t>Residual Sugar</a:t>
            </a:r>
          </a:p>
          <a:p>
            <a:pPr lvl="1"/>
            <a:r>
              <a:rPr lang="de-DE" sz="2000" dirty="0" err="1"/>
              <a:t>Chlorides</a:t>
            </a:r>
            <a:endParaRPr lang="de-DE" sz="2000" dirty="0"/>
          </a:p>
          <a:p>
            <a:pPr lvl="1"/>
            <a:r>
              <a:rPr lang="de-DE" sz="2000" dirty="0" err="1"/>
              <a:t>Sulphates</a:t>
            </a:r>
            <a:endParaRPr lang="de-DE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22B5714-8D1A-6A80-EEE7-62853D1D9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Rechtsschiefe anpassen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275787-0356-8148-9E5D-DCB374821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" y="1950262"/>
            <a:ext cx="8229600" cy="153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45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28337FB-DF92-97EB-D40B-E3ADC4666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Homogenisierte Daten werden zu einer Glocke transformiert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D1D8B60-E41F-821D-EBE8-0A25AE33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Homogenisierte Daten zu Glocke transformieren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DC3C89-3C3C-B361-B900-AC3491CE0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0" y="2312122"/>
            <a:ext cx="4244277" cy="24432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EE3F83F-B037-94FE-D51D-82ED0629A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06" y="2273787"/>
            <a:ext cx="2716433" cy="2549635"/>
          </a:xfrm>
          <a:prstGeom prst="rect">
            <a:avLst/>
          </a:prstGeom>
        </p:spPr>
      </p:pic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B36EB269-20E4-4FE5-1CA9-CDF3E9092B3D}"/>
              </a:ext>
            </a:extLst>
          </p:cNvPr>
          <p:cNvSpPr/>
          <p:nvPr/>
        </p:nvSpPr>
        <p:spPr>
          <a:xfrm>
            <a:off x="4603088" y="3317378"/>
            <a:ext cx="540207" cy="4624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34F3E75E-5379-5616-86B4-F9EF655DD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49248"/>
              </p:ext>
            </p:extLst>
          </p:nvPr>
        </p:nvGraphicFramePr>
        <p:xfrm>
          <a:off x="2459421" y="4945417"/>
          <a:ext cx="455097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999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1851777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  <a:gridCol w="1974202">
                  <a:extLst>
                    <a:ext uri="{9D8B030D-6E8A-4147-A177-3AD203B41FA5}">
                      <a16:colId xmlns:a16="http://schemas.microsoft.com/office/drawing/2014/main" val="1265278348"/>
                    </a:ext>
                  </a:extLst>
                </a:gridCol>
              </a:tblGrid>
              <a:tr h="228469"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Vorher / Nachher – Vergleich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Vorher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Nachher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89120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1.926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96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F10FC6F-A5A3-C0B0-76D5-B743E0D89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Transformation mithilfe des Quantile Transformers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C7146B8-0AF9-B3F7-5EA9-F3D153EED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Volatile </a:t>
            </a:r>
            <a:r>
              <a:rPr lang="de-DE" dirty="0" err="1"/>
              <a:t>Acidity</a:t>
            </a:r>
            <a:r>
              <a:rPr lang="de-DE" dirty="0"/>
              <a:t>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EA2B4A8-2242-77DC-FB97-AF805DC96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80" y="2357044"/>
            <a:ext cx="4134111" cy="240414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4FCD4F5-F309-5B0D-BB3F-1C79DF14B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489" y="2357044"/>
            <a:ext cx="2602132" cy="2404144"/>
          </a:xfrm>
          <a:prstGeom prst="rect">
            <a:avLst/>
          </a:prstGeom>
        </p:spPr>
      </p:pic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C505431C-1052-F464-9446-63F3AA71F544}"/>
              </a:ext>
            </a:extLst>
          </p:cNvPr>
          <p:cNvSpPr/>
          <p:nvPr/>
        </p:nvSpPr>
        <p:spPr>
          <a:xfrm>
            <a:off x="4603088" y="3327888"/>
            <a:ext cx="540207" cy="4624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9056A021-1DEC-A91B-A002-4E1C31630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105808"/>
              </p:ext>
            </p:extLst>
          </p:nvPr>
        </p:nvGraphicFramePr>
        <p:xfrm>
          <a:off x="2459421" y="4945417"/>
          <a:ext cx="455097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999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1851777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  <a:gridCol w="1974202">
                  <a:extLst>
                    <a:ext uri="{9D8B030D-6E8A-4147-A177-3AD203B41FA5}">
                      <a16:colId xmlns:a16="http://schemas.microsoft.com/office/drawing/2014/main" val="1265278348"/>
                    </a:ext>
                  </a:extLst>
                </a:gridCol>
              </a:tblGrid>
              <a:tr h="228469"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Vorher / Nachher – Vergleich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Vorher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Nachher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89120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1.921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8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F10FC6F-A5A3-C0B0-76D5-B743E0D89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Transformation mithilfe des Quantile Transformers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C7146B8-0AF9-B3F7-5EA9-F3D153EED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</a:t>
            </a:r>
            <a:r>
              <a:rPr lang="de-DE" dirty="0" err="1"/>
              <a:t>Citric</a:t>
            </a:r>
            <a:r>
              <a:rPr lang="de-DE" dirty="0"/>
              <a:t> Acid </a:t>
            </a:r>
          </a:p>
        </p:txBody>
      </p:sp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C505431C-1052-F464-9446-63F3AA71F544}"/>
              </a:ext>
            </a:extLst>
          </p:cNvPr>
          <p:cNvSpPr/>
          <p:nvPr/>
        </p:nvSpPr>
        <p:spPr>
          <a:xfrm>
            <a:off x="4603088" y="3338404"/>
            <a:ext cx="540207" cy="4624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84E3DE-2AFD-C9CA-BA99-5EFAA6D4D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040" y="2367560"/>
            <a:ext cx="2556519" cy="240414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63397E-1CA1-49CD-7DA9-4D9CDABD8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01" y="2369827"/>
            <a:ext cx="4245942" cy="2401877"/>
          </a:xfrm>
          <a:prstGeom prst="rect">
            <a:avLst/>
          </a:prstGeom>
        </p:spPr>
      </p:pic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3A18DF7F-D44C-38DB-0B64-CB3FAE1AB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901678"/>
              </p:ext>
            </p:extLst>
          </p:nvPr>
        </p:nvGraphicFramePr>
        <p:xfrm>
          <a:off x="2459421" y="4945417"/>
          <a:ext cx="455097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999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1851777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  <a:gridCol w="1974202">
                  <a:extLst>
                    <a:ext uri="{9D8B030D-6E8A-4147-A177-3AD203B41FA5}">
                      <a16:colId xmlns:a16="http://schemas.microsoft.com/office/drawing/2014/main" val="1265278348"/>
                    </a:ext>
                  </a:extLst>
                </a:gridCol>
              </a:tblGrid>
              <a:tr h="228469"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Vorher / Nachher – Vergleich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Vorher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Nachher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89120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3.108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95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D3A5099-DD9C-1066-C0A0-90E58AC59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Korrelationen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868E8D57-526E-26FF-E759-8F72FEB23E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" y="2886824"/>
            <a:ext cx="8274050" cy="346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DA55663-472C-6A47-B491-3AB8DE598271}"/>
              </a:ext>
            </a:extLst>
          </p:cNvPr>
          <p:cNvSpPr txBox="1">
            <a:spLocks/>
          </p:cNvSpPr>
          <p:nvPr/>
        </p:nvSpPr>
        <p:spPr bwMode="auto">
          <a:xfrm>
            <a:off x="430612" y="993259"/>
            <a:ext cx="8275438" cy="133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06000" indent="-3060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4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Auffälligkeiten bei „residual </a:t>
            </a:r>
            <a:r>
              <a:rPr lang="de-DE" sz="2000" dirty="0" err="1"/>
              <a:t>sugar</a:t>
            </a:r>
            <a:r>
              <a:rPr lang="de-DE" sz="2000" dirty="0"/>
              <a:t>“ und „</a:t>
            </a:r>
            <a:r>
              <a:rPr lang="de-DE" sz="2000" dirty="0" err="1"/>
              <a:t>density</a:t>
            </a:r>
            <a:r>
              <a:rPr lang="de-DE" sz="2000" dirty="0"/>
              <a:t>“</a:t>
            </a:r>
          </a:p>
          <a:p>
            <a:r>
              <a:rPr lang="de-DE" sz="2000" dirty="0"/>
              <a:t>Auffälligkeiten bei „</a:t>
            </a:r>
            <a:r>
              <a:rPr lang="de-DE" sz="2000" dirty="0" err="1"/>
              <a:t>calcium</a:t>
            </a:r>
            <a:r>
              <a:rPr lang="de-DE" sz="2000" dirty="0"/>
              <a:t>“ und „</a:t>
            </a:r>
            <a:r>
              <a:rPr lang="de-DE" sz="2000" dirty="0" err="1"/>
              <a:t>minerals</a:t>
            </a:r>
            <a:r>
              <a:rPr lang="de-DE" sz="2000" dirty="0"/>
              <a:t>“</a:t>
            </a:r>
          </a:p>
          <a:p>
            <a:r>
              <a:rPr lang="de-DE" sz="2000" dirty="0"/>
              <a:t>Auffälligkeiten bei „</a:t>
            </a:r>
            <a:r>
              <a:rPr lang="de-DE" sz="2000" dirty="0" err="1"/>
              <a:t>free</a:t>
            </a:r>
            <a:r>
              <a:rPr lang="de-DE" sz="2000" dirty="0"/>
              <a:t> </a:t>
            </a:r>
            <a:r>
              <a:rPr lang="de-DE" sz="2000" dirty="0" err="1"/>
              <a:t>sulfur</a:t>
            </a:r>
            <a:r>
              <a:rPr lang="de-DE" sz="2000" dirty="0"/>
              <a:t> </a:t>
            </a:r>
            <a:r>
              <a:rPr lang="de-DE" sz="2000" dirty="0" err="1"/>
              <a:t>dioxide</a:t>
            </a:r>
            <a:r>
              <a:rPr lang="de-DE" sz="2000" dirty="0"/>
              <a:t>“ und „total </a:t>
            </a:r>
            <a:r>
              <a:rPr lang="de-DE" sz="2000" dirty="0" err="1"/>
              <a:t>sulfur</a:t>
            </a:r>
            <a:r>
              <a:rPr lang="de-DE" sz="2000" dirty="0"/>
              <a:t> </a:t>
            </a:r>
            <a:r>
              <a:rPr lang="de-DE" sz="2000" dirty="0" err="1"/>
              <a:t>dioxide</a:t>
            </a:r>
            <a:r>
              <a:rPr lang="de-DE" sz="2000" dirty="0"/>
              <a:t>“</a:t>
            </a:r>
          </a:p>
          <a:p>
            <a:r>
              <a:rPr lang="de-DE" sz="2000" dirty="0"/>
              <a:t>Auffälligkeiten bei „</a:t>
            </a:r>
            <a:r>
              <a:rPr lang="de-DE" sz="2000" dirty="0" err="1"/>
              <a:t>alcohol</a:t>
            </a:r>
            <a:r>
              <a:rPr lang="de-DE" sz="2000" dirty="0"/>
              <a:t>“ und „</a:t>
            </a:r>
            <a:r>
              <a:rPr lang="de-DE" sz="2000" dirty="0" err="1"/>
              <a:t>density</a:t>
            </a:r>
            <a:r>
              <a:rPr lang="de-DE" sz="2000" dirty="0"/>
              <a:t>“</a:t>
            </a:r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5ED15E9-1908-1FF8-620D-C0941579AB55}"/>
              </a:ext>
            </a:extLst>
          </p:cNvPr>
          <p:cNvSpPr/>
          <p:nvPr/>
        </p:nvSpPr>
        <p:spPr>
          <a:xfrm>
            <a:off x="6480131" y="3829280"/>
            <a:ext cx="829733" cy="282222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9484387-075C-4813-9BA0-F8FBDA5DB7FB}"/>
              </a:ext>
            </a:extLst>
          </p:cNvPr>
          <p:cNvSpPr/>
          <p:nvPr/>
        </p:nvSpPr>
        <p:spPr>
          <a:xfrm>
            <a:off x="4445385" y="4336841"/>
            <a:ext cx="829733" cy="282222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32B37AA-2441-21E1-3D50-E7745AEE19C4}"/>
              </a:ext>
            </a:extLst>
          </p:cNvPr>
          <p:cNvSpPr/>
          <p:nvPr/>
        </p:nvSpPr>
        <p:spPr>
          <a:xfrm>
            <a:off x="5987920" y="4912847"/>
            <a:ext cx="829733" cy="282222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15434F4-4D66-6BCB-F7AD-92C8583FE4EB}"/>
              </a:ext>
            </a:extLst>
          </p:cNvPr>
          <p:cNvSpPr/>
          <p:nvPr/>
        </p:nvSpPr>
        <p:spPr>
          <a:xfrm>
            <a:off x="7678737" y="5398880"/>
            <a:ext cx="829733" cy="282222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93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F10FC6F-A5A3-C0B0-76D5-B743E0D89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Transformation mithilfe des Quantile Transformers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C7146B8-0AF9-B3F7-5EA9-F3D153EED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Residual Sugar</a:t>
            </a:r>
          </a:p>
        </p:txBody>
      </p:sp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C505431C-1052-F464-9446-63F3AA71F544}"/>
              </a:ext>
            </a:extLst>
          </p:cNvPr>
          <p:cNvSpPr/>
          <p:nvPr/>
        </p:nvSpPr>
        <p:spPr>
          <a:xfrm>
            <a:off x="4603088" y="3359420"/>
            <a:ext cx="540207" cy="4624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5AE7620-26FC-61FA-7C90-A9C7862C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123" y="2426819"/>
            <a:ext cx="2556519" cy="23659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4CEE39B-A63D-36A4-BA23-02B1C192A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45" y="2375405"/>
            <a:ext cx="4292368" cy="2417315"/>
          </a:xfrm>
          <a:prstGeom prst="rect">
            <a:avLst/>
          </a:prstGeom>
        </p:spPr>
      </p:pic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DC95FE6-7C7C-88B6-1F57-40C1AED1C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85040"/>
              </p:ext>
            </p:extLst>
          </p:nvPr>
        </p:nvGraphicFramePr>
        <p:xfrm>
          <a:off x="2459421" y="4945417"/>
          <a:ext cx="455097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999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1851777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  <a:gridCol w="1974202">
                  <a:extLst>
                    <a:ext uri="{9D8B030D-6E8A-4147-A177-3AD203B41FA5}">
                      <a16:colId xmlns:a16="http://schemas.microsoft.com/office/drawing/2014/main" val="1265278348"/>
                    </a:ext>
                  </a:extLst>
                </a:gridCol>
              </a:tblGrid>
              <a:tr h="228469"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Vorher / Nachher – Vergleich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Vorher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Nachher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89120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2.876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83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F10FC6F-A5A3-C0B0-76D5-B743E0D89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Transformation mithilfe des Quantile Transformers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C7146B8-0AF9-B3F7-5EA9-F3D153EED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</a:t>
            </a:r>
            <a:r>
              <a:rPr lang="de-DE" dirty="0" err="1"/>
              <a:t>Chlorides</a:t>
            </a:r>
            <a:endParaRPr lang="de-DE" dirty="0"/>
          </a:p>
        </p:txBody>
      </p:sp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C505431C-1052-F464-9446-63F3AA71F544}"/>
              </a:ext>
            </a:extLst>
          </p:cNvPr>
          <p:cNvSpPr/>
          <p:nvPr/>
        </p:nvSpPr>
        <p:spPr>
          <a:xfrm>
            <a:off x="4603088" y="3296358"/>
            <a:ext cx="540207" cy="4624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94C07C8-F451-B5FF-AC81-9ABE51EF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778" y="2363757"/>
            <a:ext cx="2529651" cy="236590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ECE3AB5-726D-51BE-40CE-83DB38B3A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45" y="2363757"/>
            <a:ext cx="4323455" cy="2420873"/>
          </a:xfrm>
          <a:prstGeom prst="rect">
            <a:avLst/>
          </a:prstGeom>
        </p:spPr>
      </p:pic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204BF762-AD9F-2EF8-AF20-4EC613943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475018"/>
              </p:ext>
            </p:extLst>
          </p:nvPr>
        </p:nvGraphicFramePr>
        <p:xfrm>
          <a:off x="2459421" y="4945417"/>
          <a:ext cx="455097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999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1851777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  <a:gridCol w="1974202">
                  <a:extLst>
                    <a:ext uri="{9D8B030D-6E8A-4147-A177-3AD203B41FA5}">
                      <a16:colId xmlns:a16="http://schemas.microsoft.com/office/drawing/2014/main" val="1265278348"/>
                    </a:ext>
                  </a:extLst>
                </a:gridCol>
              </a:tblGrid>
              <a:tr h="228469"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Vorher / Nachher – Vergleich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Vorher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Nachher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89120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3.112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39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F10FC6F-A5A3-C0B0-76D5-B743E0D89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Transformation mithilfe des Power Transformers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C7146B8-0AF9-B3F7-5EA9-F3D153EED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</a:t>
            </a:r>
            <a:r>
              <a:rPr lang="de-DE" dirty="0" err="1"/>
              <a:t>Sulphates</a:t>
            </a:r>
            <a:endParaRPr lang="de-DE" dirty="0"/>
          </a:p>
        </p:txBody>
      </p:sp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C505431C-1052-F464-9446-63F3AA71F544}"/>
              </a:ext>
            </a:extLst>
          </p:cNvPr>
          <p:cNvSpPr/>
          <p:nvPr/>
        </p:nvSpPr>
        <p:spPr>
          <a:xfrm>
            <a:off x="4603088" y="3317378"/>
            <a:ext cx="540207" cy="4624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86FF90-0B95-3B23-AF57-8CF091E4A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846" y="2384777"/>
            <a:ext cx="2570027" cy="242087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DD0907C-082C-05FE-21B1-9DFF0B45D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41" y="2335466"/>
            <a:ext cx="4239372" cy="2470185"/>
          </a:xfrm>
          <a:prstGeom prst="rect">
            <a:avLst/>
          </a:prstGeom>
        </p:spPr>
      </p:pic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223E820B-B21F-45B5-D354-503763155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059066"/>
              </p:ext>
            </p:extLst>
          </p:nvPr>
        </p:nvGraphicFramePr>
        <p:xfrm>
          <a:off x="2459421" y="4945417"/>
          <a:ext cx="455097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999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1851777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  <a:gridCol w="1974202">
                  <a:extLst>
                    <a:ext uri="{9D8B030D-6E8A-4147-A177-3AD203B41FA5}">
                      <a16:colId xmlns:a16="http://schemas.microsoft.com/office/drawing/2014/main" val="1265278348"/>
                    </a:ext>
                  </a:extLst>
                </a:gridCol>
              </a:tblGrid>
              <a:tr h="228469"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Vorher / Nachher – Vergleich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Vorher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Nachher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89120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3.083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678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5BF978C-0425-E517-04CA-A8AE38FBC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Genau, wie bei MS2, verschlechtert die Transformation der Daten den MAE, statt diesen zu verbessern. Der konkrete MAE wert unterscheidet sich aufgrund des unterschiedlichen </a:t>
            </a:r>
            <a:r>
              <a:rPr lang="de-DE" dirty="0" err="1"/>
              <a:t>Preprocessings</a:t>
            </a:r>
            <a:r>
              <a:rPr lang="de-DE" dirty="0"/>
              <a:t>.</a:t>
            </a:r>
          </a:p>
          <a:p>
            <a:r>
              <a:rPr lang="de-DE" dirty="0"/>
              <a:t>Jedoch wird durch die Anwendung der Transformation auch auf Testdaten die Transformation von </a:t>
            </a:r>
            <a:r>
              <a:rPr lang="de-DE" dirty="0" err="1"/>
              <a:t>magnesium</a:t>
            </a:r>
            <a:r>
              <a:rPr lang="de-DE" dirty="0"/>
              <a:t> in das finale lineare Regressionsmodell übernommen. Diese Maßnahme trägt in MS4 zur Verbesserung bei.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3EBEDA8-C638-0887-DD91-AC900268C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Kommentar zu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53012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0D52585-7CB6-C109-5E9C-267863C4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Einzelne Schritte im Log File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ED30F4-FAE6-0FD3-37AB-F05D0E05E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36" y="1111250"/>
            <a:ext cx="6794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B0A42E2-7464-8545-6818-B2F58C362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F88389B-3FED-B8DA-700B-02B195D94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Finales Regressionsmodell nach </a:t>
            </a:r>
            <a:r>
              <a:rPr lang="de-DE" dirty="0" err="1"/>
              <a:t>Preprocessing</a:t>
            </a:r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7A26BD9D-FB8D-E45E-11C8-195D3616B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621319"/>
              </p:ext>
            </p:extLst>
          </p:nvPr>
        </p:nvGraphicFramePr>
        <p:xfrm>
          <a:off x="432000" y="939799"/>
          <a:ext cx="8275438" cy="5456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82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4982817">
                  <a:extLst>
                    <a:ext uri="{9D8B030D-6E8A-4147-A177-3AD203B41FA5}">
                      <a16:colId xmlns:a16="http://schemas.microsoft.com/office/drawing/2014/main" val="3580137961"/>
                    </a:ext>
                  </a:extLst>
                </a:gridCol>
                <a:gridCol w="1110120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  <a:gridCol w="1118419">
                  <a:extLst>
                    <a:ext uri="{9D8B030D-6E8A-4147-A177-3AD203B41FA5}">
                      <a16:colId xmlns:a16="http://schemas.microsoft.com/office/drawing/2014/main" val="1265278348"/>
                    </a:ext>
                  </a:extLst>
                </a:gridCol>
              </a:tblGrid>
              <a:tr h="339128">
                <a:tc gridSpan="4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Vorher / Nachher – Finale Ergebnisse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u="none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u="none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dirty="0"/>
                        <a:t>R</a:t>
                      </a:r>
                      <a:r>
                        <a:rPr lang="de-DE" sz="1400" b="1" baseline="30000" dirty="0"/>
                        <a:t>2</a:t>
                      </a:r>
                      <a:endParaRPr lang="de-DE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89120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/>
                        <a:t>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sz="1400" dirty="0"/>
                        <a:t>Minimal </a:t>
                      </a:r>
                      <a:r>
                        <a:rPr lang="de-DE" sz="1400" dirty="0" err="1"/>
                        <a:t>Preprocessing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3332"/>
                  </a:ext>
                </a:extLst>
              </a:tr>
              <a:tr h="2034768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/>
                        <a:t>Modell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sz="1400" dirty="0"/>
                        <a:t>Löschen von Free Sulfur Dioxide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sz="1400" dirty="0"/>
                        <a:t>Löschen von </a:t>
                      </a:r>
                      <a:r>
                        <a:rPr lang="de-DE" sz="1400" dirty="0" err="1"/>
                        <a:t>Unnamed</a:t>
                      </a:r>
                      <a:r>
                        <a:rPr lang="de-DE" sz="1400" dirty="0"/>
                        <a:t> 0</a:t>
                      </a:r>
                      <a:br>
                        <a:rPr lang="de-DE" sz="1400" dirty="0"/>
                      </a:br>
                      <a:endParaRPr lang="de-DE" sz="1400" dirty="0"/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sz="1400" dirty="0"/>
                        <a:t>Ersetzen der Ausreißer</a:t>
                      </a:r>
                      <a:br>
                        <a:rPr lang="de-DE" sz="1400" dirty="0"/>
                      </a:br>
                      <a:r>
                        <a:rPr lang="de-DE" sz="1400" dirty="0"/>
                        <a:t>(Minerals, Fixed </a:t>
                      </a:r>
                      <a:r>
                        <a:rPr lang="de-DE" sz="1400" dirty="0" err="1"/>
                        <a:t>Acidity</a:t>
                      </a:r>
                      <a:r>
                        <a:rPr lang="de-DE" sz="1400" dirty="0"/>
                        <a:t>, </a:t>
                      </a:r>
                      <a:r>
                        <a:rPr lang="de-DE" sz="1400" dirty="0" err="1"/>
                        <a:t>Flavanoids</a:t>
                      </a:r>
                      <a:r>
                        <a:rPr lang="de-DE" sz="1400" dirty="0"/>
                        <a:t>, Residual Sugar, Total Sulfur Dioxide, pH und Quality) durch Median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sz="1400" dirty="0"/>
                        <a:t>Löschen von Datensätzen mit Quality = 99 in den Testdaten</a:t>
                      </a:r>
                      <a:br>
                        <a:rPr lang="de-DE" sz="1400" dirty="0"/>
                      </a:br>
                      <a:endParaRPr lang="de-DE" sz="1400" dirty="0"/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sz="1400" dirty="0"/>
                        <a:t>Schiefen transformiert (Volatile </a:t>
                      </a:r>
                      <a:r>
                        <a:rPr lang="de-DE" sz="1400" dirty="0" err="1"/>
                        <a:t>Acidity</a:t>
                      </a:r>
                      <a:r>
                        <a:rPr lang="de-DE" sz="1400" dirty="0"/>
                        <a:t>, Magnesium)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i="0" u="none" dirty="0"/>
                        <a:t>0.583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u="none" dirty="0"/>
                        <a:t>0.583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1171533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/>
                        <a:t>Modell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sz="1400" dirty="0"/>
                        <a:t>Modell A und…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de-DE" sz="1400" dirty="0"/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sz="1400" dirty="0"/>
                        <a:t>Löschen von </a:t>
                      </a:r>
                      <a:r>
                        <a:rPr lang="de-DE" sz="1400" dirty="0">
                          <a:solidFill>
                            <a:srgbClr val="FF0000"/>
                          </a:solidFill>
                        </a:rPr>
                        <a:t>Calcium und </a:t>
                      </a:r>
                      <a:r>
                        <a:rPr lang="de-DE" sz="1400" dirty="0" err="1">
                          <a:solidFill>
                            <a:srgbClr val="FF0000"/>
                          </a:solidFill>
                        </a:rPr>
                        <a:t>Chlorides</a:t>
                      </a:r>
                      <a:br>
                        <a:rPr lang="de-DE" sz="1400" dirty="0"/>
                      </a:br>
                      <a:r>
                        <a:rPr lang="de-DE" sz="1400" b="1" dirty="0">
                          <a:solidFill>
                            <a:srgbClr val="FF0000"/>
                          </a:solidFill>
                        </a:rPr>
                        <a:t>Bei Calcium und </a:t>
                      </a:r>
                      <a:r>
                        <a:rPr lang="de-DE" sz="1400" b="1" dirty="0" err="1">
                          <a:solidFill>
                            <a:srgbClr val="FF0000"/>
                          </a:solidFill>
                        </a:rPr>
                        <a:t>Chlorides</a:t>
                      </a:r>
                      <a:r>
                        <a:rPr lang="de-DE" sz="1400" b="1" dirty="0">
                          <a:solidFill>
                            <a:srgbClr val="FF0000"/>
                          </a:solidFill>
                        </a:rPr>
                        <a:t>: in </a:t>
                      </a:r>
                      <a:r>
                        <a:rPr lang="de-DE" sz="1400" b="1" dirty="0" err="1">
                          <a:solidFill>
                            <a:srgbClr val="FF0000"/>
                          </a:solidFill>
                        </a:rPr>
                        <a:t>logFiles</a:t>
                      </a:r>
                      <a:r>
                        <a:rPr lang="de-DE" sz="1400" b="1" dirty="0">
                          <a:solidFill>
                            <a:srgbClr val="FF0000"/>
                          </a:solidFill>
                        </a:rPr>
                        <a:t> meistens der höchste p-Wert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0.584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0.584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99605"/>
                  </a:ext>
                </a:extLst>
              </a:tr>
              <a:tr h="1171533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/>
                        <a:t>Modell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sz="1400" b="1" dirty="0">
                          <a:solidFill>
                            <a:srgbClr val="FF0000"/>
                          </a:solidFill>
                        </a:rPr>
                        <a:t>Die Löschung von </a:t>
                      </a:r>
                      <a:r>
                        <a:rPr lang="de-DE" sz="1400" b="1" dirty="0" err="1">
                          <a:solidFill>
                            <a:srgbClr val="FF0000"/>
                          </a:solidFill>
                        </a:rPr>
                        <a:t>flavanoids</a:t>
                      </a:r>
                      <a:r>
                        <a:rPr lang="de-DE" sz="1400" b="1" dirty="0">
                          <a:solidFill>
                            <a:srgbClr val="FF0000"/>
                          </a:solidFill>
                        </a:rPr>
                        <a:t> hat nicht zu einer Verbesserung des Modells beigetragen.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81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085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17305650-BE43-D9D5-4CE0-C9E682D72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145080"/>
            <a:ext cx="6388525" cy="4950325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6D54F1D1-3893-D390-D2E3-1D9DF52C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 mit den besten p-Werten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D3E57BC-B64C-37A6-69A4-9510342BD37C}"/>
              </a:ext>
            </a:extLst>
          </p:cNvPr>
          <p:cNvSpPr/>
          <p:nvPr/>
        </p:nvSpPr>
        <p:spPr>
          <a:xfrm>
            <a:off x="432000" y="1745306"/>
            <a:ext cx="845731" cy="17659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DC09255-40B6-31F0-BA0C-62C0444CB621}"/>
              </a:ext>
            </a:extLst>
          </p:cNvPr>
          <p:cNvSpPr/>
          <p:nvPr/>
        </p:nvSpPr>
        <p:spPr>
          <a:xfrm>
            <a:off x="432000" y="1903851"/>
            <a:ext cx="3373779" cy="17659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D50E75E-A329-7D8E-59C9-F47C3AFB894E}"/>
              </a:ext>
            </a:extLst>
          </p:cNvPr>
          <p:cNvSpPr txBox="1"/>
          <p:nvPr/>
        </p:nvSpPr>
        <p:spPr>
          <a:xfrm>
            <a:off x="7234931" y="2290609"/>
            <a:ext cx="1671144" cy="6463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/>
              <a:t>MAE</a:t>
            </a:r>
            <a:r>
              <a:rPr lang="de-DE" dirty="0"/>
              <a:t>:	0.584</a:t>
            </a:r>
            <a:br>
              <a:rPr lang="de-DE" dirty="0"/>
            </a:br>
            <a:r>
              <a:rPr lang="de-DE" b="1" dirty="0"/>
              <a:t>R</a:t>
            </a:r>
            <a:r>
              <a:rPr lang="de-DE" b="1" baseline="30000" dirty="0"/>
              <a:t>2</a:t>
            </a:r>
            <a:r>
              <a:rPr lang="de-DE" dirty="0"/>
              <a:t>:		0.584</a:t>
            </a:r>
          </a:p>
        </p:txBody>
      </p:sp>
    </p:spTree>
    <p:extLst>
      <p:ext uri="{BB962C8B-B14F-4D97-AF65-F5344CB8AC3E}">
        <p14:creationId xmlns:p14="http://schemas.microsoft.com/office/powerpoint/2010/main" val="270934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2BA48F2-C394-EF1F-7602-68F6FF376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Durch die Anpassung der Codierung des </a:t>
            </a:r>
            <a:r>
              <a:rPr lang="de-DE" dirty="0" err="1"/>
              <a:t>Wine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mithilfe des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encodings</a:t>
            </a:r>
            <a:r>
              <a:rPr lang="de-DE" dirty="0"/>
              <a:t> und dem Löschen der Datensätze in den Testdaten, bei denen das Label (</a:t>
            </a:r>
            <a:r>
              <a:rPr lang="de-DE" dirty="0" err="1"/>
              <a:t>quality</a:t>
            </a:r>
            <a:r>
              <a:rPr lang="de-DE" dirty="0"/>
              <a:t>) den Wert 99 hat, konnte das finale Regressionsmodell </a:t>
            </a:r>
            <a:r>
              <a:rPr lang="de-DE" b="1" u="sng" dirty="0"/>
              <a:t>signifikant</a:t>
            </a:r>
            <a:r>
              <a:rPr lang="de-DE" dirty="0"/>
              <a:t> verbessert werden.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F4185DF-4938-692F-5540-33CBD6B2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Kommentar MS2 und MS4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C399AB95-D041-E0BF-C94D-5E925E004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013361"/>
              </p:ext>
            </p:extLst>
          </p:nvPr>
        </p:nvGraphicFramePr>
        <p:xfrm>
          <a:off x="2448664" y="4347880"/>
          <a:ext cx="455097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999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1851777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  <a:gridCol w="1974202">
                  <a:extLst>
                    <a:ext uri="{9D8B030D-6E8A-4147-A177-3AD203B41FA5}">
                      <a16:colId xmlns:a16="http://schemas.microsoft.com/office/drawing/2014/main" val="1265278348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Vorher / Nachher – Vergleich MS2 – MS4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Vorher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Nachher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89120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22846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0.276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667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B0A42E2-7464-8545-6818-B2F58C362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F88389B-3FED-B8DA-700B-02B195D94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Finales Regressionsmodell nach </a:t>
            </a:r>
            <a:r>
              <a:rPr lang="de-DE" dirty="0" err="1"/>
              <a:t>Preprocessing</a:t>
            </a:r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7A26BD9D-FB8D-E45E-11C8-195D3616B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259629"/>
              </p:ext>
            </p:extLst>
          </p:nvPr>
        </p:nvGraphicFramePr>
        <p:xfrm>
          <a:off x="432000" y="939799"/>
          <a:ext cx="8275438" cy="5456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82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4982817">
                  <a:extLst>
                    <a:ext uri="{9D8B030D-6E8A-4147-A177-3AD203B41FA5}">
                      <a16:colId xmlns:a16="http://schemas.microsoft.com/office/drawing/2014/main" val="3580137961"/>
                    </a:ext>
                  </a:extLst>
                </a:gridCol>
                <a:gridCol w="1110120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  <a:gridCol w="1118419">
                  <a:extLst>
                    <a:ext uri="{9D8B030D-6E8A-4147-A177-3AD203B41FA5}">
                      <a16:colId xmlns:a16="http://schemas.microsoft.com/office/drawing/2014/main" val="1265278348"/>
                    </a:ext>
                  </a:extLst>
                </a:gridCol>
              </a:tblGrid>
              <a:tr h="339128">
                <a:tc gridSpan="4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Vorher / Nachher – Finale Ergebnisse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u="none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u="none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dirty="0"/>
                        <a:t>R</a:t>
                      </a:r>
                      <a:r>
                        <a:rPr lang="de-DE" sz="1400" b="1" baseline="30000" dirty="0"/>
                        <a:t>2</a:t>
                      </a:r>
                      <a:endParaRPr lang="de-DE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89120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/>
                        <a:t>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sz="1400" dirty="0"/>
                        <a:t>Minimal </a:t>
                      </a:r>
                      <a:r>
                        <a:rPr lang="de-DE" sz="1400" dirty="0" err="1"/>
                        <a:t>Preprocessing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3332"/>
                  </a:ext>
                </a:extLst>
              </a:tr>
              <a:tr h="2034768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/>
                        <a:t>Modell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sz="1400" dirty="0"/>
                        <a:t>Löschen von Free Sulfur Dioxide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sz="1400" dirty="0"/>
                        <a:t>Löschen von </a:t>
                      </a:r>
                      <a:r>
                        <a:rPr lang="de-DE" sz="1400" dirty="0" err="1"/>
                        <a:t>Unnamed</a:t>
                      </a:r>
                      <a:r>
                        <a:rPr lang="de-DE" sz="1400" dirty="0"/>
                        <a:t> 0</a:t>
                      </a:r>
                      <a:br>
                        <a:rPr lang="de-DE" sz="1400" dirty="0"/>
                      </a:br>
                      <a:endParaRPr lang="de-DE" sz="1400" dirty="0"/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sz="1400" dirty="0"/>
                        <a:t>Ersetzen der Ausreißer</a:t>
                      </a:r>
                      <a:br>
                        <a:rPr lang="de-DE" sz="1400" dirty="0"/>
                      </a:br>
                      <a:r>
                        <a:rPr lang="de-DE" sz="1400" dirty="0"/>
                        <a:t>(Minerals, Fixed </a:t>
                      </a:r>
                      <a:r>
                        <a:rPr lang="de-DE" sz="1400" dirty="0" err="1"/>
                        <a:t>Acidity</a:t>
                      </a:r>
                      <a:r>
                        <a:rPr lang="de-DE" sz="1400" dirty="0"/>
                        <a:t>, </a:t>
                      </a:r>
                      <a:r>
                        <a:rPr lang="de-DE" sz="1400" dirty="0" err="1"/>
                        <a:t>Flavanoids</a:t>
                      </a:r>
                      <a:r>
                        <a:rPr lang="de-DE" sz="1400" dirty="0"/>
                        <a:t>, Residual Sugar, Total Sulfur Dioxide, pH und Quality) durch Median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sz="1400" dirty="0"/>
                        <a:t>Löschen von Datensätzen mit Quality = 99 in den Testdaten</a:t>
                      </a:r>
                      <a:br>
                        <a:rPr lang="de-DE" sz="1400" dirty="0"/>
                      </a:br>
                      <a:endParaRPr lang="de-DE" sz="1400" dirty="0"/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sz="1400" dirty="0"/>
                        <a:t>Schiefen transformiert (Volatile </a:t>
                      </a:r>
                      <a:r>
                        <a:rPr lang="de-DE" sz="1400" dirty="0" err="1"/>
                        <a:t>Acidity</a:t>
                      </a:r>
                      <a:r>
                        <a:rPr lang="de-DE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1171533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/>
                        <a:t>Modell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sz="1400" dirty="0"/>
                        <a:t>Modell A und…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de-DE" sz="1400" dirty="0"/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sz="1400" dirty="0"/>
                        <a:t>Löschen von </a:t>
                      </a:r>
                      <a:r>
                        <a:rPr lang="de-DE" sz="1400" dirty="0">
                          <a:solidFill>
                            <a:srgbClr val="FF0000"/>
                          </a:solidFill>
                        </a:rPr>
                        <a:t>Calcium und </a:t>
                      </a:r>
                      <a:r>
                        <a:rPr lang="de-DE" sz="1400" dirty="0" err="1">
                          <a:solidFill>
                            <a:srgbClr val="FF0000"/>
                          </a:solidFill>
                        </a:rPr>
                        <a:t>Chlorides</a:t>
                      </a:r>
                      <a:br>
                        <a:rPr lang="de-DE" sz="1400" dirty="0"/>
                      </a:br>
                      <a:r>
                        <a:rPr lang="de-DE" sz="1400" b="1" dirty="0">
                          <a:solidFill>
                            <a:srgbClr val="FF0000"/>
                          </a:solidFill>
                        </a:rPr>
                        <a:t>Bei Calcium und </a:t>
                      </a:r>
                      <a:r>
                        <a:rPr lang="de-DE" sz="1400" b="1" dirty="0" err="1">
                          <a:solidFill>
                            <a:srgbClr val="FF0000"/>
                          </a:solidFill>
                        </a:rPr>
                        <a:t>Chlorides</a:t>
                      </a:r>
                      <a:r>
                        <a:rPr lang="de-DE" sz="1400" b="1" dirty="0">
                          <a:solidFill>
                            <a:srgbClr val="FF0000"/>
                          </a:solidFill>
                        </a:rPr>
                        <a:t>: in </a:t>
                      </a:r>
                      <a:r>
                        <a:rPr lang="de-DE" sz="1400" b="1" dirty="0" err="1">
                          <a:solidFill>
                            <a:srgbClr val="FF0000"/>
                          </a:solidFill>
                        </a:rPr>
                        <a:t>logFiles</a:t>
                      </a:r>
                      <a:r>
                        <a:rPr lang="de-DE" sz="1400" b="1" dirty="0">
                          <a:solidFill>
                            <a:srgbClr val="FF0000"/>
                          </a:solidFill>
                        </a:rPr>
                        <a:t> meistens der höchste p-Wert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0.584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u="sng" dirty="0"/>
                        <a:t>0.584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99605"/>
                  </a:ext>
                </a:extLst>
              </a:tr>
              <a:tr h="1171533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/>
                        <a:t>Modell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sz="1400" b="1" dirty="0">
                          <a:solidFill>
                            <a:srgbClr val="FF0000"/>
                          </a:solidFill>
                        </a:rPr>
                        <a:t>Die Löschung von </a:t>
                      </a:r>
                      <a:r>
                        <a:rPr lang="de-DE" sz="1400" b="1" dirty="0" err="1">
                          <a:solidFill>
                            <a:srgbClr val="FF0000"/>
                          </a:solidFill>
                        </a:rPr>
                        <a:t>flavanoids</a:t>
                      </a:r>
                      <a:r>
                        <a:rPr lang="de-DE" sz="1400" b="1" dirty="0">
                          <a:solidFill>
                            <a:srgbClr val="FF0000"/>
                          </a:solidFill>
                        </a:rPr>
                        <a:t> hat nicht zu einer Verbesserung des Modells beigetragen.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81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634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3A1C86-B209-733F-A86E-86A83BB89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281" y="1177246"/>
            <a:ext cx="8275438" cy="5130000"/>
          </a:xfrm>
        </p:spPr>
        <p:txBody>
          <a:bodyPr/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BCDF170-3F5A-2838-3176-95442249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Erstes Regressionsmodell – Neues Baseline Modell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5A554A8-1F2E-D9E7-49FB-C154BC0E5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697050"/>
              </p:ext>
            </p:extLst>
          </p:nvPr>
        </p:nvGraphicFramePr>
        <p:xfrm>
          <a:off x="432000" y="1044810"/>
          <a:ext cx="8161584" cy="174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6335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5865249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</a:tblGrid>
              <a:tr h="599112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Algorithmus mit seinen besten Werten:</a:t>
                      </a:r>
                      <a:br>
                        <a:rPr lang="de-DE" dirty="0"/>
                      </a:br>
                      <a:r>
                        <a:rPr lang="de-DE" dirty="0"/>
                        <a:t>Lineares Regressionsmodell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367008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367008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0.756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  <a:tr h="36700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579183"/>
                  </a:ext>
                </a:extLst>
              </a:tr>
            </a:tbl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697620D8-4D3A-4D20-924A-83C751E292B4}"/>
              </a:ext>
            </a:extLst>
          </p:cNvPr>
          <p:cNvSpPr/>
          <p:nvPr/>
        </p:nvSpPr>
        <p:spPr>
          <a:xfrm>
            <a:off x="0" y="6523196"/>
            <a:ext cx="1789584" cy="2376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Meilenstein 3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B4AAB0ED-C717-48D7-B387-7B4182A36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267187"/>
              </p:ext>
            </p:extLst>
          </p:nvPr>
        </p:nvGraphicFramePr>
        <p:xfrm>
          <a:off x="432000" y="3416638"/>
          <a:ext cx="8161584" cy="1821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6337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5865247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</a:tblGrid>
              <a:tr h="526246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Algorithmus mit seinen besten Werten:</a:t>
                      </a:r>
                    </a:p>
                    <a:p>
                      <a:pPr algn="ctr"/>
                      <a:r>
                        <a:rPr lang="de-DE" dirty="0"/>
                        <a:t>Polynomial Regressor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393917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393917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0.738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  <a:tr h="39391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0.604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579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52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BBE54CB-D544-0B0B-D685-8FCB6C377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Korrelation: „residual </a:t>
            </a:r>
            <a:r>
              <a:rPr lang="de-DE" dirty="0" err="1"/>
              <a:t>sugar</a:t>
            </a:r>
            <a:r>
              <a:rPr lang="de-DE" dirty="0"/>
              <a:t>“ und „</a:t>
            </a:r>
            <a:r>
              <a:rPr lang="de-DE" dirty="0" err="1"/>
              <a:t>density</a:t>
            </a:r>
            <a:r>
              <a:rPr lang="de-DE" dirty="0"/>
              <a:t>“ 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3E682286-359E-7D19-81F1-64DEFABF85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" r="1094" b="2218"/>
          <a:stretch/>
        </p:blipFill>
        <p:spPr bwMode="auto">
          <a:xfrm>
            <a:off x="350519" y="3126616"/>
            <a:ext cx="3497581" cy="268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E91CBC-7DA7-6FA2-EFEA-F3B6D0156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904" y="2985102"/>
            <a:ext cx="4655815" cy="343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517D35A4-CD46-1B0F-400D-E5E66FD0059A}"/>
              </a:ext>
            </a:extLst>
          </p:cNvPr>
          <p:cNvSpPr txBox="1">
            <a:spLocks/>
          </p:cNvSpPr>
          <p:nvPr/>
        </p:nvSpPr>
        <p:spPr bwMode="auto">
          <a:xfrm>
            <a:off x="434281" y="1296000"/>
            <a:ext cx="8275438" cy="133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06000" indent="-3060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4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Korrelationskoeffizient bei ca. 0,84</a:t>
            </a:r>
          </a:p>
          <a:p>
            <a:r>
              <a:rPr lang="de-DE" sz="2000" dirty="0"/>
              <a:t>1. </a:t>
            </a:r>
            <a:r>
              <a:rPr lang="de-DE" sz="2000" dirty="0" err="1"/>
              <a:t>Scatterdiagramm</a:t>
            </a:r>
            <a:r>
              <a:rPr lang="de-DE" sz="2000" dirty="0"/>
              <a:t> zeigt alle Werte</a:t>
            </a:r>
          </a:p>
          <a:p>
            <a:r>
              <a:rPr lang="de-DE" sz="2000" dirty="0"/>
              <a:t>2. </a:t>
            </a:r>
            <a:r>
              <a:rPr lang="de-DE" sz="2000" dirty="0" err="1"/>
              <a:t>Scatterdiagramm</a:t>
            </a:r>
            <a:r>
              <a:rPr lang="de-DE" sz="2000" dirty="0"/>
              <a:t> zeigt eine Stichprobe von n = 500</a:t>
            </a:r>
          </a:p>
          <a:p>
            <a:r>
              <a:rPr lang="de-DE" sz="2000" dirty="0"/>
              <a:t>Lineare, positive Korrelation</a:t>
            </a:r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40504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3A1C86-B209-733F-A86E-86A83BB89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281" y="1177246"/>
            <a:ext cx="8275438" cy="5130000"/>
          </a:xfrm>
        </p:spPr>
        <p:txBody>
          <a:bodyPr/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BCDF170-3F5A-2838-3176-95442249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Zweites</a:t>
            </a:r>
            <a:r>
              <a:rPr lang="de-DE" dirty="0"/>
              <a:t> </a:t>
            </a:r>
            <a:r>
              <a:rPr lang="de-DE" sz="2400" dirty="0"/>
              <a:t>Regressionsmodell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97620D8-4D3A-4D20-924A-83C751E292B4}"/>
              </a:ext>
            </a:extLst>
          </p:cNvPr>
          <p:cNvSpPr/>
          <p:nvPr/>
        </p:nvSpPr>
        <p:spPr>
          <a:xfrm>
            <a:off x="0" y="6523196"/>
            <a:ext cx="1789584" cy="2376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Meilenstein 3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512A2285-FDFA-4FD1-9815-D87DA43CB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837197"/>
              </p:ext>
            </p:extLst>
          </p:nvPr>
        </p:nvGraphicFramePr>
        <p:xfrm>
          <a:off x="497079" y="1322878"/>
          <a:ext cx="8099441" cy="1789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852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5820589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</a:tblGrid>
              <a:tr h="596869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Algorithmus mit seinen besten Werten:</a:t>
                      </a:r>
                    </a:p>
                    <a:p>
                      <a:pPr algn="ctr"/>
                      <a:r>
                        <a:rPr lang="de-DE" dirty="0"/>
                        <a:t>K-</a:t>
                      </a:r>
                      <a:r>
                        <a:rPr lang="de-DE" dirty="0" err="1"/>
                        <a:t>Nearest</a:t>
                      </a:r>
                      <a:r>
                        <a:rPr lang="de-DE" dirty="0"/>
                        <a:t>-</a:t>
                      </a:r>
                      <a:r>
                        <a:rPr lang="de-DE" dirty="0" err="1"/>
                        <a:t>Neighbors</a:t>
                      </a:r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38329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38329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  <a:tr h="38329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-0.062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579183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6D579601-2B7B-4A5E-B00F-15DC6791F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548647"/>
              </p:ext>
            </p:extLst>
          </p:nvPr>
        </p:nvGraphicFramePr>
        <p:xfrm>
          <a:off x="497079" y="3538707"/>
          <a:ext cx="8099440" cy="1778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851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5820589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</a:tblGrid>
              <a:tr h="507099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Algorithmus mit seinen besten Werten:</a:t>
                      </a:r>
                      <a:br>
                        <a:rPr lang="de-DE" dirty="0"/>
                      </a:br>
                      <a:r>
                        <a:rPr lang="de-DE" dirty="0" err="1"/>
                        <a:t>Decision</a:t>
                      </a:r>
                      <a:r>
                        <a:rPr lang="de-DE" dirty="0"/>
                        <a:t> Tree Regressor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379585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379585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0.941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  <a:tr h="37958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0.356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579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7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3A1C86-B209-733F-A86E-86A83BB89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281" y="1177246"/>
            <a:ext cx="8275438" cy="5130000"/>
          </a:xfrm>
        </p:spPr>
        <p:txBody>
          <a:bodyPr/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BCDF170-3F5A-2838-3176-95442249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Drittes Regressionsmodell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97620D8-4D3A-4D20-924A-83C751E292B4}"/>
              </a:ext>
            </a:extLst>
          </p:cNvPr>
          <p:cNvSpPr/>
          <p:nvPr/>
        </p:nvSpPr>
        <p:spPr>
          <a:xfrm>
            <a:off x="0" y="6523196"/>
            <a:ext cx="1789584" cy="2376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Meilenstein 3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9C459AAC-0798-4C19-8B9A-DD68207F6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467013"/>
              </p:ext>
            </p:extLst>
          </p:nvPr>
        </p:nvGraphicFramePr>
        <p:xfrm>
          <a:off x="432000" y="1529178"/>
          <a:ext cx="805505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362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5788690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</a:tblGrid>
              <a:tr h="482481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Algorithmus mit seinen besten Werten:</a:t>
                      </a:r>
                    </a:p>
                    <a:p>
                      <a:pPr algn="ctr"/>
                      <a:r>
                        <a:rPr lang="de-DE" dirty="0"/>
                        <a:t>Gradient </a:t>
                      </a:r>
                      <a:r>
                        <a:rPr lang="de-DE" dirty="0" err="1"/>
                        <a:t>Boosting</a:t>
                      </a:r>
                      <a:r>
                        <a:rPr lang="de-DE" dirty="0"/>
                        <a:t> Regressor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361158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361158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0.716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  <a:tr h="36115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0.627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579183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DEC9A51D-8707-4C5C-8386-5343C468F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223620"/>
              </p:ext>
            </p:extLst>
          </p:nvPr>
        </p:nvGraphicFramePr>
        <p:xfrm>
          <a:off x="432000" y="3742246"/>
          <a:ext cx="805505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363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5788689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</a:tblGrid>
              <a:tr h="479746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Algorithmus mit seinen besten Werten:</a:t>
                      </a:r>
                    </a:p>
                    <a:p>
                      <a:pPr algn="ctr"/>
                      <a:r>
                        <a:rPr lang="de-DE" dirty="0" err="1"/>
                        <a:t>Begging</a:t>
                      </a:r>
                      <a:r>
                        <a:rPr lang="de-DE" dirty="0"/>
                        <a:t> Regressor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35911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35911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0.704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  <a:tr h="35911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0.640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579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66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135ACC9-B52D-7580-507B-D9B456C79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5" y="1344989"/>
            <a:ext cx="8096262" cy="4081449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3A1C86-B209-733F-A86E-86A83BB89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161" y="2705182"/>
            <a:ext cx="6173829" cy="3150960"/>
          </a:xfrm>
        </p:spPr>
        <p:txBody>
          <a:bodyPr/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97620D8-4D3A-4D20-924A-83C751E292B4}"/>
              </a:ext>
            </a:extLst>
          </p:cNvPr>
          <p:cNvSpPr/>
          <p:nvPr/>
        </p:nvSpPr>
        <p:spPr>
          <a:xfrm>
            <a:off x="0" y="6523196"/>
            <a:ext cx="1789584" cy="2376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Meilenstein 3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BB26CE0-524C-4012-B589-C766F979B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Logfile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4A90141-6002-440D-B550-E15188CA6CF2}"/>
              </a:ext>
            </a:extLst>
          </p:cNvPr>
          <p:cNvSpPr/>
          <p:nvPr/>
        </p:nvSpPr>
        <p:spPr>
          <a:xfrm>
            <a:off x="636218" y="4986986"/>
            <a:ext cx="7944856" cy="318105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19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3A1C86-B209-733F-A86E-86A83BB89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161" y="2705182"/>
            <a:ext cx="6173829" cy="3150960"/>
          </a:xfrm>
        </p:spPr>
        <p:txBody>
          <a:bodyPr/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97620D8-4D3A-4D20-924A-83C751E292B4}"/>
              </a:ext>
            </a:extLst>
          </p:cNvPr>
          <p:cNvSpPr/>
          <p:nvPr/>
        </p:nvSpPr>
        <p:spPr>
          <a:xfrm>
            <a:off x="0" y="6523196"/>
            <a:ext cx="1789584" cy="2376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Meilenstein 3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BB26CE0-524C-4012-B589-C766F979B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Ergebnis des ersten Durchlaufs</a:t>
            </a: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CD1351E5-B2EF-4D3C-83FD-E204397B0386}"/>
              </a:ext>
            </a:extLst>
          </p:cNvPr>
          <p:cNvSpPr txBox="1">
            <a:spLocks/>
          </p:cNvSpPr>
          <p:nvPr/>
        </p:nvSpPr>
        <p:spPr>
          <a:xfrm>
            <a:off x="457200" y="939799"/>
            <a:ext cx="8229600" cy="723799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 kern="1200" cap="none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charset="0"/>
                <a:ea typeface="MS PGothic" pitchFamily="34" charset="-128"/>
                <a:cs typeface="Verdana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charset="0"/>
                <a:ea typeface="MS PGothic" pitchFamily="34" charset="-128"/>
                <a:cs typeface="Verdana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charset="0"/>
                <a:ea typeface="MS PGothic" pitchFamily="34" charset="-128"/>
                <a:cs typeface="Verdana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charset="0"/>
                <a:ea typeface="MS PGothic" pitchFamily="34" charset="-128"/>
                <a:cs typeface="Verdana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Bestes Modell</a:t>
            </a: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FEA7D5EE-A91A-43A6-86C4-5E5D548AA2C4}"/>
              </a:ext>
            </a:extLst>
          </p:cNvPr>
          <p:cNvGraphicFramePr>
            <a:graphicFrameLocks noGrp="1"/>
          </p:cNvGraphicFramePr>
          <p:nvPr/>
        </p:nvGraphicFramePr>
        <p:xfrm>
          <a:off x="894792" y="1666451"/>
          <a:ext cx="4445959" cy="2077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911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3195048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</a:tblGrid>
              <a:tr h="596365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Algorithmus mit seinen besten Werten:</a:t>
                      </a:r>
                      <a:br>
                        <a:rPr lang="de-DE" dirty="0"/>
                      </a:br>
                      <a:r>
                        <a:rPr lang="de-DE" dirty="0"/>
                        <a:t>Lineares Regressionsmodell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479127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2.072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479127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11.260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  <a:tr h="47912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579183"/>
                  </a:ext>
                </a:extLst>
              </a:tr>
            </a:tbl>
          </a:graphicData>
        </a:graphic>
      </p:graphicFrame>
      <p:sp>
        <p:nvSpPr>
          <p:cNvPr id="10" name="Titel 4">
            <a:extLst>
              <a:ext uri="{FF2B5EF4-FFF2-40B4-BE49-F238E27FC236}">
                <a16:creationId xmlns:a16="http://schemas.microsoft.com/office/drawing/2014/main" id="{17E2FAE7-BC99-4E19-804D-FE6909E7EA90}"/>
              </a:ext>
            </a:extLst>
          </p:cNvPr>
          <p:cNvSpPr txBox="1">
            <a:spLocks/>
          </p:cNvSpPr>
          <p:nvPr/>
        </p:nvSpPr>
        <p:spPr>
          <a:xfrm>
            <a:off x="457200" y="4462349"/>
            <a:ext cx="8229600" cy="1336701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 kern="1200" cap="none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charset="0"/>
                <a:ea typeface="MS PGothic" pitchFamily="34" charset="-128"/>
                <a:cs typeface="Verdana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charset="0"/>
                <a:ea typeface="MS PGothic" pitchFamily="34" charset="-128"/>
                <a:cs typeface="Verdana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charset="0"/>
                <a:ea typeface="MS PGothic" pitchFamily="34" charset="-128"/>
                <a:cs typeface="Verdana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charset="0"/>
                <a:ea typeface="MS PGothic" pitchFamily="34" charset="-128"/>
                <a:cs typeface="Verdana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2000" dirty="0"/>
              <a:t>Fazit: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/>
              <a:t>Niedriger MAE besagt Modell trifft gute Vorhersage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/>
              <a:t>Geringer RMSE im Vergleich zu MAE</a:t>
            </a:r>
            <a:endParaRPr lang="de-DE" sz="2000" dirty="0">
              <a:solidFill>
                <a:schemeClr val="tx2"/>
              </a:solidFill>
              <a:latin typeface="HdM Frutiger Next Pro Light" panose="020B0303040204020203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/>
              <a:t>R-</a:t>
            </a:r>
            <a:r>
              <a:rPr lang="de-DE" sz="2000" dirty="0" err="1"/>
              <a:t>Squared</a:t>
            </a:r>
            <a:r>
              <a:rPr lang="de-DE" sz="2000" dirty="0"/>
              <a:t> deutet auf gute  Anpassung des Modells hin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/>
              <a:t>Solides Modell, mit relativ guter Genauigkeit</a:t>
            </a:r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ED2CB15D-7730-4FD8-A463-CAC34774E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715931"/>
              </p:ext>
            </p:extLst>
          </p:nvPr>
        </p:nvGraphicFramePr>
        <p:xfrm>
          <a:off x="902162" y="1663598"/>
          <a:ext cx="4438590" cy="207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838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3189752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</a:tblGrid>
              <a:tr h="76538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Algorithmus mit seinen besten Werten:</a:t>
                      </a:r>
                    </a:p>
                    <a:p>
                      <a:pPr algn="ctr"/>
                      <a:r>
                        <a:rPr lang="de-DE" dirty="0" err="1"/>
                        <a:t>Bagging</a:t>
                      </a:r>
                      <a:r>
                        <a:rPr lang="de-DE" dirty="0"/>
                        <a:t> Tree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43736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43736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0.704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  <a:tr h="43736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0.640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579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70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7525223-1A12-FBA1-0F26-2A128BDBF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143" y="3719372"/>
            <a:ext cx="5246472" cy="2783027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8651EEA3-B92C-3565-6AF1-6E4A75EB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Logfile MS4 und MS3</a:t>
            </a:r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1289C8C6-E2C4-B2CD-22F4-72D0C7B931DB}"/>
              </a:ext>
            </a:extLst>
          </p:cNvPr>
          <p:cNvSpPr txBox="1">
            <a:spLocks/>
          </p:cNvSpPr>
          <p:nvPr/>
        </p:nvSpPr>
        <p:spPr bwMode="auto">
          <a:xfrm>
            <a:off x="5814875" y="1296000"/>
            <a:ext cx="2894844" cy="302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06000" indent="-3060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4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MS4</a:t>
            </a: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MS3</a:t>
            </a:r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29179C81-2D33-891C-7D7E-C3B4FB85A749}"/>
              </a:ext>
            </a:extLst>
          </p:cNvPr>
          <p:cNvSpPr txBox="1">
            <a:spLocks/>
          </p:cNvSpPr>
          <p:nvPr/>
        </p:nvSpPr>
        <p:spPr bwMode="auto">
          <a:xfrm>
            <a:off x="5823615" y="4336744"/>
            <a:ext cx="3175242" cy="2411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06000" indent="-3060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4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Dass die 99er Werte einen wesentlichen Einfluss auf die Qualität der Modelle haben, wird hier wieder sichtbar. In Kombination mit dem korrekten </a:t>
            </a:r>
            <a:r>
              <a:rPr lang="de-DE" sz="1800" dirty="0" err="1"/>
              <a:t>Preprocessing</a:t>
            </a:r>
            <a:r>
              <a:rPr lang="de-DE" sz="1800" dirty="0"/>
              <a:t> verbessert sich das Modell zusätzlich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EF79B90-D976-D933-8870-A2F9033B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43" y="1027522"/>
            <a:ext cx="5119119" cy="254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5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3A1C86-B209-733F-A86E-86A83BB89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161" y="2705182"/>
            <a:ext cx="6173829" cy="3150960"/>
          </a:xfrm>
        </p:spPr>
        <p:txBody>
          <a:bodyPr/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97620D8-4D3A-4D20-924A-83C751E292B4}"/>
              </a:ext>
            </a:extLst>
          </p:cNvPr>
          <p:cNvSpPr/>
          <p:nvPr/>
        </p:nvSpPr>
        <p:spPr>
          <a:xfrm>
            <a:off x="0" y="6523196"/>
            <a:ext cx="1789584" cy="2376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Meilenstein 3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BB26CE0-524C-4012-B589-C766F979B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Ergebnis des ersten Durchlaufs / </a:t>
            </a:r>
            <a:r>
              <a:rPr lang="de-DE" sz="2400" dirty="0" err="1"/>
              <a:t>Vergleiech</a:t>
            </a:r>
            <a:r>
              <a:rPr lang="de-DE" sz="2400" dirty="0"/>
              <a:t> vorher- nachher</a:t>
            </a: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CD1351E5-B2EF-4D3C-83FD-E204397B0386}"/>
              </a:ext>
            </a:extLst>
          </p:cNvPr>
          <p:cNvSpPr txBox="1">
            <a:spLocks/>
          </p:cNvSpPr>
          <p:nvPr/>
        </p:nvSpPr>
        <p:spPr>
          <a:xfrm>
            <a:off x="457200" y="939799"/>
            <a:ext cx="8229600" cy="723799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 kern="1200" cap="none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charset="0"/>
                <a:ea typeface="MS PGothic" pitchFamily="34" charset="-128"/>
                <a:cs typeface="Verdana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charset="0"/>
                <a:ea typeface="MS PGothic" pitchFamily="34" charset="-128"/>
                <a:cs typeface="Verdana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charset="0"/>
                <a:ea typeface="MS PGothic" pitchFamily="34" charset="-128"/>
                <a:cs typeface="Verdana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charset="0"/>
                <a:ea typeface="MS PGothic" pitchFamily="34" charset="-128"/>
                <a:cs typeface="Verdana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Bestes Modell MS3                      Bestes Modell MS4:</a:t>
            </a: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FEA7D5EE-A91A-43A6-86C4-5E5D548AA2C4}"/>
              </a:ext>
            </a:extLst>
          </p:cNvPr>
          <p:cNvGraphicFramePr>
            <a:graphicFrameLocks noGrp="1"/>
          </p:cNvGraphicFramePr>
          <p:nvPr/>
        </p:nvGraphicFramePr>
        <p:xfrm>
          <a:off x="894792" y="1666451"/>
          <a:ext cx="4445959" cy="2077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911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3195048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</a:tblGrid>
              <a:tr h="596365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Algorithmus mit seinen besten Werten:</a:t>
                      </a:r>
                      <a:br>
                        <a:rPr lang="de-DE" dirty="0"/>
                      </a:br>
                      <a:r>
                        <a:rPr lang="de-DE" dirty="0"/>
                        <a:t>Lineares Regressionsmodell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479127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2.072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479127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11.260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  <a:tr h="47912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579183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ED2CB15D-7730-4FD8-A463-CAC34774E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327640"/>
              </p:ext>
            </p:extLst>
          </p:nvPr>
        </p:nvGraphicFramePr>
        <p:xfrm>
          <a:off x="902161" y="1663598"/>
          <a:ext cx="4438589" cy="207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838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3189751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</a:tblGrid>
              <a:tr h="76538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Algorithmus mit seinen besten Werten:</a:t>
                      </a:r>
                    </a:p>
                    <a:p>
                      <a:pPr algn="ctr"/>
                      <a:r>
                        <a:rPr lang="de-DE" dirty="0" err="1"/>
                        <a:t>Begging</a:t>
                      </a:r>
                      <a:r>
                        <a:rPr lang="de-DE" dirty="0"/>
                        <a:t> Regressor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43736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2.068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43736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  <a:tr h="43736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579183"/>
                  </a:ext>
                </a:extLst>
              </a:tr>
            </a:tbl>
          </a:graphicData>
        </a:graphic>
      </p:graphicFrame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E7DBDCCB-6719-593A-95F8-4E48B8D5B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205969"/>
              </p:ext>
            </p:extLst>
          </p:nvPr>
        </p:nvGraphicFramePr>
        <p:xfrm>
          <a:off x="5529942" y="1663599"/>
          <a:ext cx="3478335" cy="210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661">
                  <a:extLst>
                    <a:ext uri="{9D8B030D-6E8A-4147-A177-3AD203B41FA5}">
                      <a16:colId xmlns:a16="http://schemas.microsoft.com/office/drawing/2014/main" val="4229468705"/>
                    </a:ext>
                  </a:extLst>
                </a:gridCol>
                <a:gridCol w="2499674">
                  <a:extLst>
                    <a:ext uri="{9D8B030D-6E8A-4147-A177-3AD203B41FA5}">
                      <a16:colId xmlns:a16="http://schemas.microsoft.com/office/drawing/2014/main" val="3688347852"/>
                    </a:ext>
                  </a:extLst>
                </a:gridCol>
              </a:tblGrid>
              <a:tr h="745089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Algorithmus mit seinen besten Werten:</a:t>
                      </a:r>
                    </a:p>
                    <a:p>
                      <a:pPr algn="ctr"/>
                      <a:r>
                        <a:rPr lang="de-DE" dirty="0" err="1"/>
                        <a:t>Begging</a:t>
                      </a:r>
                      <a:r>
                        <a:rPr lang="de-DE" dirty="0"/>
                        <a:t> Regressor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8617"/>
                  </a:ext>
                </a:extLst>
              </a:tr>
              <a:tr h="458895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81323"/>
                  </a:ext>
                </a:extLst>
              </a:tr>
              <a:tr h="359681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0.704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79292"/>
                  </a:ext>
                </a:extLst>
              </a:tr>
              <a:tr h="35968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/>
                        <a:t>R</a:t>
                      </a:r>
                      <a:r>
                        <a:rPr lang="de-DE" b="1" baseline="30000" dirty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0.640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579183"/>
                  </a:ext>
                </a:extLst>
              </a:tr>
            </a:tbl>
          </a:graphicData>
        </a:graphic>
      </p:graphicFrame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6811E155-FABC-B88A-2491-A057ABE788C8}"/>
              </a:ext>
            </a:extLst>
          </p:cNvPr>
          <p:cNvSpPr txBox="1">
            <a:spLocks/>
          </p:cNvSpPr>
          <p:nvPr/>
        </p:nvSpPr>
        <p:spPr bwMode="auto">
          <a:xfrm>
            <a:off x="434281" y="3768414"/>
            <a:ext cx="8275438" cy="265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06000" indent="-3060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4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Fazit:</a:t>
            </a:r>
          </a:p>
          <a:p>
            <a:pPr lvl="1"/>
            <a:r>
              <a:rPr lang="de-DE" dirty="0"/>
              <a:t>Modell mit den verbesserten Daten liefert wesentlich bessere Ergebnisse für alle Kennzahlen und in allen Modellen</a:t>
            </a:r>
          </a:p>
        </p:txBody>
      </p:sp>
    </p:spTree>
    <p:extLst>
      <p:ext uri="{BB962C8B-B14F-4D97-AF65-F5344CB8AC3E}">
        <p14:creationId xmlns:p14="http://schemas.microsoft.com/office/powerpoint/2010/main" val="93134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FF2B7AA-8B51-8C5F-C893-917D56166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281" y="1296000"/>
            <a:ext cx="4021605" cy="57180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MS3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4F0AC0-1EA8-EF27-1CDE-466A9D3D7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der Modelle: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58D7E88-6390-CD45-1E61-5E2BF2F56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29" y="1867807"/>
            <a:ext cx="4352271" cy="3398349"/>
          </a:xfrm>
          <a:prstGeom prst="rect">
            <a:avLst/>
          </a:prstGeom>
        </p:spPr>
      </p:pic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96EB3B38-6AD6-4561-8314-6EA9D5884199}"/>
              </a:ext>
            </a:extLst>
          </p:cNvPr>
          <p:cNvSpPr txBox="1">
            <a:spLocks/>
          </p:cNvSpPr>
          <p:nvPr/>
        </p:nvSpPr>
        <p:spPr bwMode="auto">
          <a:xfrm>
            <a:off x="5122395" y="1296000"/>
            <a:ext cx="4021605" cy="571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06000" indent="-3060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4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de-DE" dirty="0"/>
              <a:t>MS4</a:t>
            </a:r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2A259ED5-3B5A-8F08-49CA-7A65F5E6B62B}"/>
              </a:ext>
            </a:extLst>
          </p:cNvPr>
          <p:cNvSpPr txBox="1">
            <a:spLocks/>
          </p:cNvSpPr>
          <p:nvPr/>
        </p:nvSpPr>
        <p:spPr bwMode="auto">
          <a:xfrm>
            <a:off x="434281" y="5276096"/>
            <a:ext cx="8227319" cy="571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06000" indent="-3060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4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de-DE" dirty="0"/>
              <a:t>Das Scatterplot zeigt wesentlich genauere Vorhersagen für den MS4 im Vergleich zu MS3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B087CD7-7DD7-87D4-5DAD-10F5E1B8F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409" y="2053653"/>
            <a:ext cx="4203277" cy="321250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B36F7F6-3812-2042-A2A1-FE13437A727C}"/>
              </a:ext>
            </a:extLst>
          </p:cNvPr>
          <p:cNvSpPr txBox="1"/>
          <p:nvPr/>
        </p:nvSpPr>
        <p:spPr>
          <a:xfrm>
            <a:off x="5576341" y="1877746"/>
            <a:ext cx="4389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Scatter Plot: Gradient Boosted Tree Predictions</a:t>
            </a:r>
          </a:p>
        </p:txBody>
      </p:sp>
    </p:spTree>
    <p:extLst>
      <p:ext uri="{BB962C8B-B14F-4D97-AF65-F5344CB8AC3E}">
        <p14:creationId xmlns:p14="http://schemas.microsoft.com/office/powerpoint/2010/main" val="238256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85EB6E0-8FF8-5B74-EFE2-3F3F0241D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 die Trainings- und Testdaten aus MS2 nicht vollständig richtig waren, mussten in MS3 weitere Anpassungen der Daten vorgenommen werden. In der Revision, MS4, wurden diese Daten korrigiert und wesentlich bessere Ergebnisse erzielt.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709795-5200-401C-7BFE-E0BDBD0CB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Fazit/ Fehlerbetrachtung MS3</a:t>
            </a:r>
          </a:p>
        </p:txBody>
      </p:sp>
    </p:spTree>
    <p:extLst>
      <p:ext uri="{BB962C8B-B14F-4D97-AF65-F5344CB8AC3E}">
        <p14:creationId xmlns:p14="http://schemas.microsoft.com/office/powerpoint/2010/main" val="334127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E20DD07-E2FC-7E75-78AE-190465846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Das Projekt hat zum wesentlichen Verständnis des Data Science Prozess beigetragen. Dabei fällt auf, dass die korrekte Anwendung der Methoden für das Erzielen guter Ergebnisse essentiell ist. </a:t>
            </a:r>
          </a:p>
          <a:p>
            <a:endParaRPr lang="de-DE" dirty="0"/>
          </a:p>
          <a:p>
            <a:r>
              <a:rPr lang="de-DE" dirty="0"/>
              <a:t>Die Hauptfehlerquellen waren die falsche Codierung des </a:t>
            </a:r>
            <a:r>
              <a:rPr lang="de-DE" dirty="0" err="1"/>
              <a:t>Wine-types</a:t>
            </a:r>
            <a:r>
              <a:rPr lang="de-DE" dirty="0"/>
              <a:t> und das Behalten der 99er Werte in den den Testdaten. Durch das beheben der Fehler konnten die Ergebnisse in der Revision, MS4, stark verbessert werden.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8ABC328-D6B8-C150-A741-4C7FA5C1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Learning/ Fazit des Projekts</a:t>
            </a:r>
          </a:p>
        </p:txBody>
      </p:sp>
    </p:spTree>
    <p:extLst>
      <p:ext uri="{BB962C8B-B14F-4D97-AF65-F5344CB8AC3E}">
        <p14:creationId xmlns:p14="http://schemas.microsoft.com/office/powerpoint/2010/main" val="421902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BBE54CB-D544-0B0B-D685-8FCB6C377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Korrelation: „</a:t>
            </a:r>
            <a:r>
              <a:rPr lang="de-DE" dirty="0" err="1"/>
              <a:t>alcohol</a:t>
            </a:r>
            <a:r>
              <a:rPr lang="de-DE" dirty="0"/>
              <a:t>“ und „ </a:t>
            </a:r>
            <a:r>
              <a:rPr lang="de-DE" dirty="0" err="1"/>
              <a:t>density</a:t>
            </a:r>
            <a:r>
              <a:rPr lang="de-DE" dirty="0"/>
              <a:t>“ </a:t>
            </a:r>
          </a:p>
        </p:txBody>
      </p:sp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1966B91A-ECB2-B471-8BC4-9509530CC363}"/>
              </a:ext>
            </a:extLst>
          </p:cNvPr>
          <p:cNvSpPr txBox="1">
            <a:spLocks/>
          </p:cNvSpPr>
          <p:nvPr/>
        </p:nvSpPr>
        <p:spPr bwMode="auto">
          <a:xfrm>
            <a:off x="434281" y="1296000"/>
            <a:ext cx="8275438" cy="133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06000" indent="-3060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8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4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›"/>
              <a:defRPr sz="2000" kern="120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Korrelationskoeffizient bei ca. -0,78</a:t>
            </a:r>
          </a:p>
          <a:p>
            <a:r>
              <a:rPr lang="de-DE" sz="2000" dirty="0"/>
              <a:t>1. </a:t>
            </a:r>
            <a:r>
              <a:rPr lang="de-DE" sz="2000" dirty="0" err="1"/>
              <a:t>Scatterdiagramm</a:t>
            </a:r>
            <a:r>
              <a:rPr lang="de-DE" sz="2000" dirty="0"/>
              <a:t> zeigt alle Werte</a:t>
            </a:r>
          </a:p>
          <a:p>
            <a:r>
              <a:rPr lang="de-DE" sz="2000" dirty="0"/>
              <a:t>2. </a:t>
            </a:r>
            <a:r>
              <a:rPr lang="de-DE" sz="2000" dirty="0" err="1"/>
              <a:t>Scatterdiagramm</a:t>
            </a:r>
            <a:r>
              <a:rPr lang="de-DE" sz="2000" dirty="0"/>
              <a:t> zeigt eine Stichprobe von n = 500</a:t>
            </a:r>
          </a:p>
          <a:p>
            <a:r>
              <a:rPr lang="de-DE" sz="2000" dirty="0"/>
              <a:t>Lineare, negative Korrelation</a:t>
            </a:r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441B6A2-0A33-D87D-2D2A-F53BDA643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6" y="3000544"/>
            <a:ext cx="4009292" cy="305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EEB9D41-7933-6996-AEA6-BC1E58D47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841" y="2739513"/>
            <a:ext cx="4750143" cy="357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77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147C66-CDBD-A227-783A-D33FC670D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„residual </a:t>
            </a:r>
            <a:r>
              <a:rPr lang="de-DE" sz="2000" dirty="0" err="1"/>
              <a:t>sugar</a:t>
            </a:r>
            <a:r>
              <a:rPr lang="de-DE" sz="2000" dirty="0"/>
              <a:t>“ Korrelation mit „</a:t>
            </a:r>
            <a:r>
              <a:rPr lang="de-DE" sz="2000" dirty="0" err="1"/>
              <a:t>density</a:t>
            </a:r>
            <a:r>
              <a:rPr lang="de-DE" sz="2000" dirty="0"/>
              <a:t>“ (ca. 0,839)</a:t>
            </a:r>
          </a:p>
          <a:p>
            <a:r>
              <a:rPr lang="de-DE" sz="2000" dirty="0"/>
              <a:t>„</a:t>
            </a:r>
            <a:r>
              <a:rPr lang="de-DE" sz="2000" dirty="0" err="1"/>
              <a:t>density</a:t>
            </a:r>
            <a:r>
              <a:rPr lang="de-DE" sz="2000" dirty="0"/>
              <a:t>“ Korrelation mit „</a:t>
            </a:r>
            <a:r>
              <a:rPr lang="de-DE" sz="2000" dirty="0" err="1"/>
              <a:t>alcohol</a:t>
            </a:r>
            <a:r>
              <a:rPr lang="de-DE" sz="2000" dirty="0"/>
              <a:t>“ (ca. -0,780)</a:t>
            </a:r>
          </a:p>
          <a:p>
            <a:r>
              <a:rPr lang="de-DE" sz="2000" dirty="0" err="1"/>
              <a:t>Scattermap</a:t>
            </a:r>
            <a:r>
              <a:rPr lang="de-DE" sz="2000" dirty="0"/>
              <a:t> bedingt durch Unübersichtlichkeit beschränkt auf die ersten 500 Werte </a:t>
            </a:r>
          </a:p>
          <a:p>
            <a:r>
              <a:rPr lang="de-DE" sz="2000" dirty="0"/>
              <a:t>Je höher die Dichte des Weins desto höher ist die Restsüße</a:t>
            </a:r>
          </a:p>
          <a:p>
            <a:r>
              <a:rPr lang="de-DE" sz="2000" dirty="0"/>
              <a:t>Bei einer hohen Dichte und viel Restsüße ist der Alkoholgehalt niedrig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2DA3A13-29B5-FA34-7658-A57B4C229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Besondere Abhängigkeit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64E8AF-5AA3-6930-080E-D7707BF20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687" y="3547551"/>
            <a:ext cx="3788626" cy="287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10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-Design">
  <a:themeElements>
    <a:clrScheme name="HdM-1">
      <a:dk1>
        <a:srgbClr val="000000"/>
      </a:dk1>
      <a:lt1>
        <a:srgbClr val="FFFFFF"/>
      </a:lt1>
      <a:dk2>
        <a:srgbClr val="3F4847"/>
      </a:dk2>
      <a:lt2>
        <a:srgbClr val="EEECE1"/>
      </a:lt2>
      <a:accent1>
        <a:srgbClr val="E51433"/>
      </a:accent1>
      <a:accent2>
        <a:srgbClr val="3F4847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Design">
  <a:themeElements>
    <a:clrScheme name="HdM-1">
      <a:dk1>
        <a:srgbClr val="000000"/>
      </a:dk1>
      <a:lt1>
        <a:srgbClr val="FFFFFF"/>
      </a:lt1>
      <a:dk2>
        <a:srgbClr val="3F4847"/>
      </a:dk2>
      <a:lt2>
        <a:srgbClr val="EEECE1"/>
      </a:lt2>
      <a:accent1>
        <a:srgbClr val="E51433"/>
      </a:accent1>
      <a:accent2>
        <a:srgbClr val="3F4847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3266</Words>
  <Application>Microsoft Macintosh PowerPoint</Application>
  <PresentationFormat>Bildschirmpräsentation (4:3)</PresentationFormat>
  <Paragraphs>811</Paragraphs>
  <Slides>78</Slides>
  <Notes>2</Notes>
  <HiddenSlides>23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78</vt:i4>
      </vt:variant>
    </vt:vector>
  </HeadingPairs>
  <TitlesOfParts>
    <vt:vector size="85" baseType="lpstr">
      <vt:lpstr>Arial</vt:lpstr>
      <vt:lpstr>Calibri</vt:lpstr>
      <vt:lpstr>HdM Frutiger Next Pro Light</vt:lpstr>
      <vt:lpstr>Lucida Grande</vt:lpstr>
      <vt:lpstr>Verdana</vt:lpstr>
      <vt:lpstr>Office-Design</vt:lpstr>
      <vt:lpstr>1_Office-Design</vt:lpstr>
      <vt:lpstr>MS4 – Revision</vt:lpstr>
      <vt:lpstr>Agenda</vt:lpstr>
      <vt:lpstr>Überblick </vt:lpstr>
      <vt:lpstr>Überblick </vt:lpstr>
      <vt:lpstr>Auffälligkeit – „wine type“</vt:lpstr>
      <vt:lpstr>Korrelationen</vt:lpstr>
      <vt:lpstr>Korrelation: „residual sugar“ und „density“ </vt:lpstr>
      <vt:lpstr>Korrelation: „alcohol“ und „ density“ </vt:lpstr>
      <vt:lpstr>Besondere Abhängigkeit</vt:lpstr>
      <vt:lpstr>Korrelation: „calcium“ und „ minerals“ </vt:lpstr>
      <vt:lpstr>Korrelation: „free sulfur dioxide“ und „ total sulfur dioxide“ </vt:lpstr>
      <vt:lpstr>Ausreißerwerte - Übersicht</vt:lpstr>
      <vt:lpstr>Ausreißerwerte – Merkmale löschen</vt:lpstr>
      <vt:lpstr>Ausreißerwerte – Merkmale löschen</vt:lpstr>
      <vt:lpstr>Auffälligkeit: „volatile acidity“</vt:lpstr>
      <vt:lpstr>Auffälligkeit: „citric acid“</vt:lpstr>
      <vt:lpstr>Auffälligkeit: „sulphates“</vt:lpstr>
      <vt:lpstr>Auffälligkeit: „chlorides“</vt:lpstr>
      <vt:lpstr>Ausreißerwerte – Merkmale verändern </vt:lpstr>
      <vt:lpstr>Ausreißerwerte – Merkmale verändern </vt:lpstr>
      <vt:lpstr>Auffälligkeit: „residual sugar“</vt:lpstr>
      <vt:lpstr>Auffälligkeit: „density“</vt:lpstr>
      <vt:lpstr>Auffälligkeit: „fixed acidity“ </vt:lpstr>
      <vt:lpstr>Auffälligkeit: „flavanoids“ </vt:lpstr>
      <vt:lpstr>Auffälligkeit: „minerals“ und „calcium“</vt:lpstr>
      <vt:lpstr>Auffälligkeit: „calcium“</vt:lpstr>
      <vt:lpstr>Auffälligkeit „free sulfur dioxide“ und „total sulfur dioxide“</vt:lpstr>
      <vt:lpstr>Auffälligkeit: „free sulfur dioxide“</vt:lpstr>
      <vt:lpstr>Auffälligkeit: „total sulfur dioxide“</vt:lpstr>
      <vt:lpstr>Auffälligkeit: „pH“</vt:lpstr>
      <vt:lpstr>Auffälligkeit: „quality“</vt:lpstr>
      <vt:lpstr>Kommentar bzgl. MS4 - Revision</vt:lpstr>
      <vt:lpstr>Übersicht der Verteilung</vt:lpstr>
      <vt:lpstr>Auffälligkeit: „magnesium“</vt:lpstr>
      <vt:lpstr>Missing Values - Überblick</vt:lpstr>
      <vt:lpstr>Missing Values - Handlungsempfehlung</vt:lpstr>
      <vt:lpstr>Übersicht</vt:lpstr>
      <vt:lpstr>Minimal Preprocessing</vt:lpstr>
      <vt:lpstr>Ersetzen von fehlenden Werten durch Median</vt:lpstr>
      <vt:lpstr>Löschen von Datensätzen</vt:lpstr>
      <vt:lpstr>Umcodieren des wine type</vt:lpstr>
      <vt:lpstr>Umcodieren des wine type</vt:lpstr>
      <vt:lpstr>Erstes Regressionsmodell</vt:lpstr>
      <vt:lpstr>Erstes Regressionsmodell alt vs. neu</vt:lpstr>
      <vt:lpstr>Preprocessing</vt:lpstr>
      <vt:lpstr>Löschen von Calcium</vt:lpstr>
      <vt:lpstr>Preprocessing alt vs. neu Löschen von Calcium </vt:lpstr>
      <vt:lpstr>Löschen von Free Sulfur Dioxide</vt:lpstr>
      <vt:lpstr>Preprocessing alt vs. neu Löschen von free Sulfur Dioxide </vt:lpstr>
      <vt:lpstr>Löschen von Density</vt:lpstr>
      <vt:lpstr>Preprocessing alt vs. neu Löschen von Density</vt:lpstr>
      <vt:lpstr>Ersetzen von Ausreißern durch Median</vt:lpstr>
      <vt:lpstr>Ersetzen von Ausreißern durch Median</vt:lpstr>
      <vt:lpstr>Ersetzen von Ausreißern durch Median</vt:lpstr>
      <vt:lpstr>Ersetzen von Ausreißern durch Median</vt:lpstr>
      <vt:lpstr>Rechtsschiefe anpassen</vt:lpstr>
      <vt:lpstr>Homogenisierte Daten zu Glocke transformieren</vt:lpstr>
      <vt:lpstr>Transformation Volatile Acidity </vt:lpstr>
      <vt:lpstr>Transformation Citric Acid </vt:lpstr>
      <vt:lpstr>Transformation Residual Sugar</vt:lpstr>
      <vt:lpstr>Transformation Chlorides</vt:lpstr>
      <vt:lpstr>Transformation Sulphates</vt:lpstr>
      <vt:lpstr>Kommentar zu Transformation</vt:lpstr>
      <vt:lpstr>Einzelne Schritte im Log File</vt:lpstr>
      <vt:lpstr>Finales Regressionsmodell nach Preprocessing</vt:lpstr>
      <vt:lpstr>Modell mit den besten p-Werten</vt:lpstr>
      <vt:lpstr>Kommentar MS2 und MS4</vt:lpstr>
      <vt:lpstr>Finales Regressionsmodell nach Preprocessing</vt:lpstr>
      <vt:lpstr>Erstes Regressionsmodell – Neues Baseline Modell</vt:lpstr>
      <vt:lpstr>Zweites Regressionsmodell</vt:lpstr>
      <vt:lpstr>Drittes Regressionsmodell</vt:lpstr>
      <vt:lpstr>Logfile</vt:lpstr>
      <vt:lpstr>Ergebnis des ersten Durchlaufs</vt:lpstr>
      <vt:lpstr>Logfile MS4 und MS3</vt:lpstr>
      <vt:lpstr>Ergebnis des ersten Durchlaufs / Vergleiech vorher- nachher</vt:lpstr>
      <vt:lpstr>Vergleich der Modelle:</vt:lpstr>
      <vt:lpstr>Fazit/ Fehlerbetrachtung MS3</vt:lpstr>
      <vt:lpstr>Learning/ Fazit des Projekts</vt:lpstr>
    </vt:vector>
  </TitlesOfParts>
  <Company>hdm stuttgart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stroh</dc:creator>
  <cp:lastModifiedBy>Orest Tkach</cp:lastModifiedBy>
  <cp:revision>139</cp:revision>
  <cp:lastPrinted>2017-03-14T17:20:35Z</cp:lastPrinted>
  <dcterms:created xsi:type="dcterms:W3CDTF">2014-02-10T21:34:54Z</dcterms:created>
  <dcterms:modified xsi:type="dcterms:W3CDTF">2023-06-29T15:03:57Z</dcterms:modified>
</cp:coreProperties>
</file>